
<file path=[Content_Types].xml><?xml version="1.0" encoding="utf-8"?>
<Types xmlns="http://schemas.openxmlformats.org/package/2006/content-types">
  <Default Extension="wmf" ContentType="image/x-wmf"/>
  <Default Extension="png" ContentType="image/png"/>
  <Default Extension="jpeg" ContentType="image/jpeg"/>
  <Default Extension="xml" ContentType="application/xml"/>
  <Default Extension="rels" ContentType="application/vnd.openxmlformats-package.relationships+xml"/>
  <Default Extension="bin" ContentType="application/vnd.openxmlformats-officedocument.oleObject"/>
  <Override PartName="/ppt/notesSlides/notesSlide2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.xml" ContentType="application/vnd.openxmlformats-officedocument.presentationml.notesSlide+xml"/>
  <Override PartName="/ppt/slides/slide17.xml" ContentType="application/vnd.openxmlformats-officedocument.presentationml.slide+xml"/>
  <Override PartName="/ppt/notesSlides/notesSlide5.xml" ContentType="application/vnd.openxmlformats-officedocument.presentationml.notes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notesSlides/notesSlide16.xml" ContentType="application/vnd.openxmlformats-officedocument.presentationml.notesSlide+xml"/>
  <Override PartName="/ppt/slides/slide9.xml" ContentType="application/vnd.openxmlformats-officedocument.presentationml.slide+xml"/>
  <Override PartName="/ppt/slides/slide6.xml" ContentType="application/vnd.openxmlformats-officedocument.presentationml.slide+xml"/>
  <Override PartName="/ppt/slides/slide10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notesSlides/notesSlide21.xml" ContentType="application/vnd.openxmlformats-officedocument.presentationml.notesSlide+xml"/>
  <Override PartName="/ppt/slides/slide1.xml" ContentType="application/vnd.openxmlformats-officedocument.presentationml.slide+xml"/>
  <Override PartName="/ppt/slideLayouts/slideLayout10.xml" ContentType="application/vnd.openxmlformats-officedocument.presentationml.slideLayout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notesSlides/notesSlide11.xml" ContentType="application/vnd.openxmlformats-officedocument.presentationml.notesSlide+xml"/>
  <Override PartName="/ppt/slideLayouts/slideLayout11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.xml" ContentType="application/vnd.openxmlformats-officedocument.presentationml.slideLayout+xml"/>
  <Override PartName="/ppt/notesSlides/notesSlide15.xml" ContentType="application/vnd.openxmlformats-officedocument.presentationml.notesSlide+xml"/>
  <Override PartName="/ppt/slideLayouts/slideLayout2.xml" ContentType="application/vnd.openxmlformats-officedocument.presentationml.slideLayout+xml"/>
  <Override PartName="/ppt/notesSlides/notesSlide7.xml" ContentType="application/vnd.openxmlformats-officedocument.presentationml.notesSlide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.xml" ContentType="application/vnd.openxmlformats-officedocument.presentationml.slideLayout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slides/slide8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2.xml" ContentType="application/vnd.openxmlformats-officedocument.presentationml.slide+xml"/>
  <Override PartName="/ppt/notesSlides/notesSlide17.xml" ContentType="application/vnd.openxmlformats-officedocument.presentationml.notesSlide+xml"/>
  <Override PartName="/docProps/app.xml" ContentType="application/vnd.openxmlformats-officedocument.extended-properties+xml"/>
  <Override PartName="/ppt/slideLayouts/slideLayout5.xml" ContentType="application/vnd.openxmlformats-officedocument.presentationml.slideLayout+xml"/>
  <Override PartName="/ppt/slides/slide4.xml" ContentType="application/vnd.openxmlformats-officedocument.presentationml.slide+xml"/>
  <Override PartName="/ppt/slides/slide21.xml" ContentType="application/vnd.openxmlformats-officedocument.presentationml.slide+xml"/>
  <Override PartName="/docProps/core.xml" ContentType="application/vnd.openxmlformats-package.core-properties+xml"/>
  <Override PartName="/ppt/slides/slide19.xml" ContentType="application/vnd.openxmlformats-officedocument.presentationml.slide+xml"/>
  <Override PartName="/ppt/viewProps.xml" ContentType="application/vnd.openxmlformats-officedocument.presentationml.viewProps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notesSlides/notesSlide8.xml" ContentType="application/vnd.openxmlformats-officedocument.presentationml.notesSlide+xml"/>
  <Override PartName="/ppt/slides/slide7.xml" ContentType="application/vnd.openxmlformats-officedocument.presentationml.slide+xml"/>
  <Override PartName="/ppt/slides/slide5.xml" ContentType="application/vnd.openxmlformats-officedocument.presentationml.slide+xml"/>
  <Override PartName="/ppt/slideMasters/slideMaster1.xml" ContentType="application/vnd.openxmlformats-officedocument.presentationml.slideMaster+xml"/>
  <Override PartName="/ppt/presentation.xml" ContentType="application/vnd.openxmlformats-officedocument.presentationml.presentation.main+xml"/>
  <Override PartName="/ppt/tableStyles.xml" ContentType="application/vnd.openxmlformats-officedocument.presentationml.tableStyles+xml"/>
  <Override PartName="/ppt/notesSlides/notesSlide19.xml" ContentType="application/vnd.openxmlformats-officedocument.presentationml.notesSlide+xml"/>
  <Override PartName="/ppt/theme/theme1.xml" ContentType="application/vnd.openxmlformats-officedocument.theme+xml"/>
</Types>
</file>

<file path=_rels/.rels><?xml version="1.0" encoding="UTF-8" standalone="yes"?><Relationships xmlns="http://schemas.openxmlformats.org/package/2006/relationships"><Relationship Id="rId3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aveSubsetFonts="1">
  <p:sldMasterIdLst>
    <p:sldMasterId id="2147483648" r:id="rId1"/>
  </p:sldMasterIdLst>
  <p:notesMasterIdLst>
    <p:notesMasterId r:id="rId26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</p:sldIdLst>
  <p:sldSz cx="12192000" cy="6858000"/>
  <p:notesSz cx="6858000" cy="9144000"/>
  <p:defaultTextStyle>
    <a:defPPr>
      <a:defRPr lang="en-US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>
              <a:solidFill>
                <a:schemeClr val="lt1"/>
              </a:solidFill>
            </a:ln>
          </a:left>
          <a:right>
            <a:ln w="12700">
              <a:solidFill>
                <a:schemeClr val="lt1"/>
              </a:solidFill>
            </a:ln>
          </a:right>
          <a:top>
            <a:ln w="12700">
              <a:solidFill>
                <a:schemeClr val="lt1"/>
              </a:solidFill>
            </a:ln>
          </a:top>
          <a:bottom>
            <a:ln w="12700">
              <a:solidFill>
                <a:schemeClr val="lt1"/>
              </a:solidFill>
            </a:ln>
          </a:bottom>
          <a:insideH>
            <a:ln w="12700">
              <a:solidFill>
                <a:schemeClr val="lt1"/>
              </a:solidFill>
            </a:ln>
          </a:insideH>
          <a:insideV>
            <a:ln w="12700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  <a:fill>
          <a:solidFill>
            <a:schemeClr val="accent1">
              <a:tint val="40000"/>
            </a:schemeClr>
          </a:solidFill>
        </a:fill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seCell>
      <a:tcStyle>
        <a:tcBdr/>
      </a:tcStyle>
    </a:seCell>
    <a:swCell>
      <a:tcStyle>
        <a:tcBdr/>
      </a:tcStyle>
    </a:swCell>
    <a:firstRow>
      <a:tcTxStyle b="on">
        <a:fontRef idx="minor">
          <a:prstClr val="black"/>
        </a:fontRef>
        <a:schemeClr val="lt1"/>
      </a:tcTxStyle>
      <a:tcStyle>
        <a:tcBdr>
          <a:bottom>
            <a:ln w="38100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  <a:neCell>
      <a:tcStyle>
        <a:tcBdr/>
      </a:tcStyle>
    </a:neCell>
    <a:nwCell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 varScale="1">
        <p:scale>
          <a:sx n="70" d="100"/>
          <a:sy n="70" d="100"/>
        </p:scale>
        <p:origin x="1166" y="278"/>
      </p:cViewPr>
      <p:guideLst>
        <p:guide pos="3840"/>
        <p:guide pos="2160" orient="horz"/>
      </p:guideLst>
    </p:cSldViewPr>
  </p:slideViewPr>
  <p:gridSpacing cx="72008" cy="72008"/>
</p:viewPr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theme" Target="theme/theme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notesMaster" Target="notesMasters/notesMaster1.xml"/><Relationship Id="rId27" Type="http://schemas.openxmlformats.org/officeDocument/2006/relationships/presProps" Target="presProps.xml" /><Relationship Id="rId28" Type="http://schemas.openxmlformats.org/officeDocument/2006/relationships/tableStyles" Target="tableStyles.xml" /><Relationship Id="rId29" Type="http://schemas.openxmlformats.org/officeDocument/2006/relationships/viewProps" Target="viewProps.xml" /></Relationships>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 name=""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2930562" name="Header Placehold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/>
            </a:lvl1pPr>
          </a:lstStyle>
          <a:p>
            <a:pPr>
              <a:defRPr/>
            </a:pPr>
            <a:endParaRPr/>
          </a:p>
        </p:txBody>
      </p:sp>
      <p:sp>
        <p:nvSpPr>
          <p:cNvPr id="1425646864" name="Date Placeholder 2"/>
          <p:cNvSpPr>
            <a:spLocks noGrp="1"/>
          </p:cNvSpPr>
          <p:nvPr>
            <p:ph type="dt" idx="2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/>
            </a:lvl1pPr>
          </a:lstStyle>
          <a:p>
            <a:pPr>
              <a:defRPr/>
            </a:pPr>
            <a:endParaRPr/>
          </a:p>
        </p:txBody>
      </p:sp>
      <p:sp>
        <p:nvSpPr>
          <p:cNvPr id="351738423" name="Date Placeholder 2"/>
          <p:cNvSpPr>
            <a:spLocks noGrp="1"/>
          </p:cNvSpPr>
          <p:nvPr>
            <p:ph type="dt" idx="3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/>
            </a:lvl1pPr>
          </a:lstStyle>
          <a:p>
            <a:pPr>
              <a:defRPr/>
            </a:pPr>
            <a:endParaRPr/>
          </a:p>
        </p:txBody>
      </p:sp>
      <p:sp>
        <p:nvSpPr>
          <p:cNvPr id="1495158333" name="Notes Placeholder 4"/>
          <p:cNvSpPr>
            <a:spLocks noGrp="1"/>
          </p:cNvSpPr>
          <p:nvPr>
            <p:ph type="body" sz="quarter" idx="1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>
              <a:defRPr/>
            </a:pPr>
            <a:endParaRPr/>
          </a:p>
        </p:txBody>
      </p:sp>
      <p:sp>
        <p:nvSpPr>
          <p:cNvPr id="284763731" name="Footer Placeholder 5"/>
          <p:cNvSpPr>
            <a:spLocks noGrp="1"/>
          </p:cNvSpPr>
          <p:nvPr>
            <p:ph type="ftr" sz="quarter" idx="4"/>
          </p:nvPr>
        </p:nvSpPr>
        <p:spPr bwMode="auto"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/>
          </a:p>
        </p:txBody>
      </p:sp>
      <p:sp>
        <p:nvSpPr>
          <p:cNvPr id="1235446084" name="Slide Number Placeholder 6"/>
          <p:cNvSpPr>
            <a:spLocks noGrp="1"/>
          </p:cNvSpPr>
          <p:nvPr>
            <p:ph type="sldNum" sz="quarter" idx="10"/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>
      <a:defRPr sz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 ?>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 ?>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 ?>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 ?>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 ?>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 ?>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 ?>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 ?>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 ?>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 ?>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 ?>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 ?>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 ?>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 ?>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 ?>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 ?>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 ?>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 ?>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 ?>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 ?>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 ?>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37533929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546548491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23141301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24628D2-0276-7CE8-68C8-A30FE23A6892}" type="slidenum">
              <a:rPr/>
              <a:t/>
            </a:fld>
            <a:endParaRPr/>
          </a:p>
        </p:txBody>
      </p:sp>
    </p:spTree>
  </p:cSld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70086331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266221902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933998939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EC9F12CC-01BA-7C1D-5A03-3E6D0D0419C7}" type="slidenum">
              <a:rPr/>
              <a:t/>
            </a:fld>
            <a:endParaRPr/>
          </a:p>
        </p:txBody>
      </p:sp>
    </p:spTree>
  </p:cSld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2359523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745214841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955431562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D06F4F0-080B-098C-D16A-8B929750A0F3}" type="slidenum">
              <a:rPr/>
              <a:t/>
            </a:fld>
            <a:endParaRPr/>
          </a:p>
        </p:txBody>
      </p:sp>
    </p:spTree>
  </p:cSld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57887488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474072990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137861989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D3F5576F-5083-FB49-0E55-B3DB147752C4}" type="slidenum">
              <a:rPr/>
              <a:t/>
            </a:fld>
            <a:endParaRPr/>
          </a:p>
        </p:txBody>
      </p:sp>
    </p:spTree>
  </p:cSld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04006800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903082561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402875801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4D1B2D6-6BF3-5AB3-F494-D6E8381E9398}" type="slidenum">
              <a:rPr/>
              <a:t/>
            </a:fld>
            <a:endParaRPr/>
          </a:p>
        </p:txBody>
      </p:sp>
    </p:spTree>
  </p:cSld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49329388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458258294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217889133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F813F7F-BFA1-834A-AF32-33B44BE3E4A1}" type="slidenum">
              <a:rPr/>
              <a:t/>
            </a:fld>
            <a:endParaRPr/>
          </a:p>
        </p:txBody>
      </p:sp>
    </p:spTree>
  </p:cSld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69022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234875981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138463387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DDE08990-7FBC-E1E5-57A5-F9110F98A541}" type="slidenum">
              <a:rPr/>
              <a:t/>
            </a:fld>
            <a:endParaRPr/>
          </a:p>
        </p:txBody>
      </p:sp>
    </p:spTree>
  </p:cSld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9894285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26127682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675335689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2E912DA-F63D-60D1-6579-BA00DDAF296F}" type="slidenum">
              <a:rPr/>
              <a:t/>
            </a:fld>
            <a:endParaRPr/>
          </a:p>
        </p:txBody>
      </p:sp>
    </p:spTree>
  </p:cSld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02774704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64957570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37016277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AFC0B8B0-925F-3986-7AC0-650510D8B513}" type="slidenum">
              <a:rPr/>
              <a:t/>
            </a:fld>
            <a:endParaRPr/>
          </a:p>
        </p:txBody>
      </p:sp>
    </p:spTree>
  </p:cSld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18395478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51629074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304253600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D80FD701-B23D-443F-7789-5C5F95B3A890}" type="slidenum">
              <a:rPr/>
              <a:t/>
            </a:fld>
            <a:endParaRPr/>
          </a:p>
        </p:txBody>
      </p:sp>
    </p:spTree>
  </p:cSld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04693975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372213619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778411266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BBE64F13-5F0D-DBB4-663E-C48B7E45D3B9}" type="slidenum">
              <a:rPr/>
              <a:t/>
            </a:fld>
            <a:endParaRPr/>
          </a:p>
        </p:txBody>
      </p:sp>
    </p:spTree>
  </p:cSld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30922208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28579326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329131833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AB2697BB-424E-5718-8107-6BD576F420E8}" type="slidenum">
              <a:rPr/>
              <a:t/>
            </a:fld>
            <a:endParaRPr/>
          </a:p>
        </p:txBody>
      </p:sp>
    </p:spTree>
  </p:cSld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9170798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455736191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27303682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096AE28-1750-FB0A-13D1-D80273FFDC97}" type="slidenum">
              <a:rPr/>
              <a:t/>
            </a:fld>
            <a:endParaRPr/>
          </a:p>
        </p:txBody>
      </p:sp>
    </p:spTree>
  </p:cSld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27412404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510229359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036157867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9C401278-5463-3FBB-39EC-EA3E47386B1E}" type="slidenum">
              <a:rPr/>
              <a:t/>
            </a:fld>
            <a:endParaRPr/>
          </a:p>
        </p:txBody>
      </p:sp>
    </p:spTree>
  </p:cSld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88574205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10329761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663039931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37D2C1F-7599-CE00-F64E-2AC0F3F4AEED}" type="slidenum">
              <a:rPr/>
              <a:t/>
            </a:fld>
            <a:endParaRPr/>
          </a:p>
        </p:txBody>
      </p:sp>
    </p:spTree>
  </p:cSld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4480863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727887744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837505590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BB3F12B2-DBD9-44CE-6F1D-48CBA49FC0F6}" type="slidenum">
              <a:rPr/>
              <a:t/>
            </a:fld>
            <a:endParaRPr/>
          </a:p>
        </p:txBody>
      </p:sp>
    </p:spTree>
  </p:cSld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46576759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875037522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348491017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DF9146C7-FADA-E133-0F9B-BAC9723268AE}" type="slidenum">
              <a:rPr/>
              <a:t/>
            </a:fld>
            <a:endParaRPr/>
          </a:p>
        </p:txBody>
      </p:sp>
    </p:spTree>
  </p:cSld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57152538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2030984540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663392063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8A4FDE1-3F0C-4337-9D7C-1B70B7216FD1}" type="slidenum">
              <a:rPr/>
              <a:t/>
            </a:fld>
            <a:endParaRPr/>
          </a:p>
        </p:txBody>
      </p:sp>
    </p:spTree>
  </p:cSld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98378068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744748181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2105186325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4EFF8F09-0E38-1FCD-6441-DDD7ADB76084}" type="slidenum">
              <a:rPr/>
              <a:t/>
            </a:fld>
            <a:endParaRPr/>
          </a:p>
        </p:txBody>
      </p:sp>
    </p:spTree>
  </p:cSld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27906768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2140344089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968045086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EC0EA0CC-C8E4-D1B9-9701-B5BE7809FDCE}" type="slidenum">
              <a:rPr/>
              <a:t/>
            </a:fld>
            <a:endParaRPr/>
          </a:p>
        </p:txBody>
      </p:sp>
    </p:spTree>
  </p:cSld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23641764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23419640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327178475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E33F5E2-0CBC-7B37-CF7D-5C35E5B9313D}" type="slidenum">
              <a:rPr/>
              <a:t/>
            </a:fld>
            <a:endParaRPr/>
          </a:p>
        </p:txBody>
      </p:sp>
    </p:spTree>
  </p:cSld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3245339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705899636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040819807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6C7AFD5D-051F-59AA-E01E-0822C220ADE7}" type="slidenum">
              <a:rPr/>
              <a:t/>
            </a:fld>
            <a:endParaRPr/>
          </a:p>
        </p:txBody>
      </p:sp>
    </p:spTree>
  </p:cSld>
</p:note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title" userDrawn="1">
  <p:cSld name="Title Slid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89711127" name="Title 1"/>
          <p:cNvSpPr>
            <a:spLocks noGrp="1"/>
          </p:cNvSpPr>
          <p:nvPr>
            <p:ph type="ctrTitle"/>
          </p:nvPr>
        </p:nvSpPr>
        <p:spPr bwMode="auto"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2120932038" name="Subtitle 2"/>
          <p:cNvSpPr>
            <a:spLocks noGrp="1"/>
          </p:cNvSpPr>
          <p:nvPr>
            <p:ph type="subTitle" idx="1"/>
          </p:nvPr>
        </p:nvSpPr>
        <p:spPr bwMode="auto"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290726937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A1D51BA1-F58B-40DF-9C13-73BC69DE2A80}" type="datetimeFigureOut">
              <a:rPr lang="en-GB"/>
              <a:t>29/11/2025</a:t>
            </a:fld>
            <a:endParaRPr lang="en-GB"/>
          </a:p>
        </p:txBody>
      </p:sp>
      <p:sp>
        <p:nvSpPr>
          <p:cNvPr id="1177827858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1040281611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9FCE3CD-8E5B-4FEB-BC1E-3D61BE3CC713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vertTx" userDrawn="1">
  <p:cSld name="Title and Vertical 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70925313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48605246" name="Vertical Text Placeholder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1490759491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A1D51BA1-F58B-40DF-9C13-73BC69DE2A80}" type="datetimeFigureOut">
              <a:rPr lang="en-GB"/>
              <a:t>29/11/2025</a:t>
            </a:fld>
            <a:endParaRPr lang="en-GB"/>
          </a:p>
        </p:txBody>
      </p:sp>
      <p:sp>
        <p:nvSpPr>
          <p:cNvPr id="1625604652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610084664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9FCE3CD-8E5B-4FEB-BC1E-3D61BE3CC713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vertTitleAndTx" userDrawn="1">
  <p:cSld name="Vertical Title and 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69958191" name="Vertical Title 1"/>
          <p:cNvSpPr>
            <a:spLocks noGrp="1"/>
          </p:cNvSpPr>
          <p:nvPr>
            <p:ph type="title" orient="vert"/>
          </p:nvPr>
        </p:nvSpPr>
        <p:spPr bwMode="auto">
          <a:xfrm>
            <a:off x="8724900" y="365125"/>
            <a:ext cx="2628900" cy="5811838"/>
          </a:xfrm>
        </p:spPr>
        <p:txBody>
          <a:bodyPr vert="eaVert"/>
          <a:lstStyle/>
          <a:p>
            <a:pPr>
              <a:defRPr/>
            </a:pPr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99944898" name="Vertical Text Placeholder 2"/>
          <p:cNvSpPr>
            <a:spLocks noGrp="1"/>
          </p:cNvSpPr>
          <p:nvPr>
            <p:ph type="body" orient="vert" idx="1"/>
          </p:nvPr>
        </p:nvSpPr>
        <p:spPr bwMode="auto">
          <a:xfrm>
            <a:off x="838200" y="365125"/>
            <a:ext cx="7734300" cy="5811838"/>
          </a:xfrm>
        </p:spPr>
        <p:txBody>
          <a:bodyPr vert="eaVert"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1881548777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A1D51BA1-F58B-40DF-9C13-73BC69DE2A80}" type="datetimeFigureOut">
              <a:rPr lang="en-GB"/>
              <a:t>29/11/2025</a:t>
            </a:fld>
            <a:endParaRPr lang="en-GB"/>
          </a:p>
        </p:txBody>
      </p:sp>
      <p:sp>
        <p:nvSpPr>
          <p:cNvPr id="1622451693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812908483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9FCE3CD-8E5B-4FEB-BC1E-3D61BE3CC713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obj" userDrawn="1">
  <p:cSld name="Title and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48886046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723428670" name="Content Placeholder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467518754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A1D51BA1-F58B-40DF-9C13-73BC69DE2A80}" type="datetimeFigureOut">
              <a:rPr lang="en-GB"/>
              <a:t>29/11/2025</a:t>
            </a:fld>
            <a:endParaRPr lang="en-GB"/>
          </a:p>
        </p:txBody>
      </p:sp>
      <p:sp>
        <p:nvSpPr>
          <p:cNvPr id="971384767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409432262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9FCE3CD-8E5B-4FEB-BC1E-3D61BE3CC713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secHead" userDrawn="1">
  <p:cSld name="Section Heade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58019862" name="Title 1"/>
          <p:cNvSpPr>
            <a:spLocks noGrp="1"/>
          </p:cNvSpPr>
          <p:nvPr>
            <p:ph type="title"/>
          </p:nvPr>
        </p:nvSpPr>
        <p:spPr bwMode="auto"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724343782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1134607772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A1D51BA1-F58B-40DF-9C13-73BC69DE2A80}" type="datetimeFigureOut">
              <a:rPr lang="en-GB"/>
              <a:t>29/11/2025</a:t>
            </a:fld>
            <a:endParaRPr lang="en-GB"/>
          </a:p>
        </p:txBody>
      </p:sp>
      <p:sp>
        <p:nvSpPr>
          <p:cNvPr id="634190267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720433347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9FCE3CD-8E5B-4FEB-BC1E-3D61BE3CC713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twoObj" userDrawn="1">
  <p:cSld name="Two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65348741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598243710" name="Content Placeholder 2"/>
          <p:cNvSpPr>
            <a:spLocks noGrp="1"/>
          </p:cNvSpPr>
          <p:nvPr>
            <p:ph sz="half" idx="1"/>
          </p:nvPr>
        </p:nvSpPr>
        <p:spPr bwMode="auto">
          <a:xfrm>
            <a:off x="838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1258522979" name="Content Placeholder 3"/>
          <p:cNvSpPr>
            <a:spLocks noGrp="1"/>
          </p:cNvSpPr>
          <p:nvPr>
            <p:ph sz="half" idx="2"/>
          </p:nvPr>
        </p:nvSpPr>
        <p:spPr bwMode="auto">
          <a:xfrm>
            <a:off x="6172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1782239433" name="Date Placeholder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A1D51BA1-F58B-40DF-9C13-73BC69DE2A80}" type="datetimeFigureOut">
              <a:rPr lang="en-GB"/>
              <a:t>29/11/2025</a:t>
            </a:fld>
            <a:endParaRPr lang="en-GB"/>
          </a:p>
        </p:txBody>
      </p:sp>
      <p:sp>
        <p:nvSpPr>
          <p:cNvPr id="2134549729" name="Footer Placeholder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703995008" name="Slide Number Placehold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9FCE3CD-8E5B-4FEB-BC1E-3D61BE3CC713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twoTxTwoObj" userDrawn="1">
  <p:cSld name="Comparis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65245683" name="Title 1"/>
          <p:cNvSpPr>
            <a:spLocks noGrp="1"/>
          </p:cNvSpPr>
          <p:nvPr>
            <p:ph type="title"/>
          </p:nvPr>
        </p:nvSpPr>
        <p:spPr bwMode="auto">
          <a:xfrm>
            <a:off x="839788" y="365125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94090919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683337303" name="Content Placeholder 3"/>
          <p:cNvSpPr>
            <a:spLocks noGrp="1"/>
          </p:cNvSpPr>
          <p:nvPr>
            <p:ph sz="half" idx="2"/>
          </p:nvPr>
        </p:nvSpPr>
        <p:spPr bwMode="auto">
          <a:xfrm>
            <a:off x="839788" y="2505074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2041381873" name="Text Placeholder 4"/>
          <p:cNvSpPr>
            <a:spLocks noGrp="1"/>
          </p:cNvSpPr>
          <p:nvPr>
            <p:ph type="body" sz="quarter" idx="3"/>
          </p:nvPr>
        </p:nvSpPr>
        <p:spPr bwMode="auto"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1493995364" name="Content Placeholder 5"/>
          <p:cNvSpPr>
            <a:spLocks noGrp="1"/>
          </p:cNvSpPr>
          <p:nvPr>
            <p:ph sz="quarter" idx="4"/>
          </p:nvPr>
        </p:nvSpPr>
        <p:spPr bwMode="auto">
          <a:xfrm>
            <a:off x="6172200" y="2505074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1962776674" name="Date Placeholder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A1D51BA1-F58B-40DF-9C13-73BC69DE2A80}" type="datetimeFigureOut">
              <a:rPr lang="en-GB"/>
              <a:t>29/11/2025</a:t>
            </a:fld>
            <a:endParaRPr lang="en-GB"/>
          </a:p>
        </p:txBody>
      </p:sp>
      <p:sp>
        <p:nvSpPr>
          <p:cNvPr id="1091092140" name="Footer Placeholder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346072035" name="Slide Number Placeholder 8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9FCE3CD-8E5B-4FEB-BC1E-3D61BE3CC713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titleOnly" userDrawn="1">
  <p:cSld name="Title Only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66590519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77609901" name="Date Placehold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A1D51BA1-F58B-40DF-9C13-73BC69DE2A80}" type="datetimeFigureOut">
              <a:rPr lang="en-GB"/>
              <a:t>29/11/2025</a:t>
            </a:fld>
            <a:endParaRPr lang="en-GB"/>
          </a:p>
        </p:txBody>
      </p:sp>
      <p:sp>
        <p:nvSpPr>
          <p:cNvPr id="556236706" name="Footer Placehold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1780812169" name="Slide Number Placehold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9FCE3CD-8E5B-4FEB-BC1E-3D61BE3CC713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blank" userDrawn="1">
  <p:cSld name="Blank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19052452" name="Date Placeholder 1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A1D51BA1-F58B-40DF-9C13-73BC69DE2A80}" type="datetimeFigureOut">
              <a:rPr lang="en-GB"/>
              <a:t>29/11/2025</a:t>
            </a:fld>
            <a:endParaRPr lang="en-GB"/>
          </a:p>
        </p:txBody>
      </p:sp>
      <p:sp>
        <p:nvSpPr>
          <p:cNvPr id="1307504903" name="Footer Placeholder 2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2072220172" name="Slide Number Placeholder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9FCE3CD-8E5B-4FEB-BC1E-3D61BE3CC713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objTx" userDrawn="1">
  <p:cSld name="Content with Capti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2577627" name="Title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566767086" name="Content Placeholder 2"/>
          <p:cNvSpPr>
            <a:spLocks noGrp="1"/>
          </p:cNvSpPr>
          <p:nvPr>
            <p:ph idx="1"/>
          </p:nvPr>
        </p:nvSpPr>
        <p:spPr bwMode="auto"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1838693218" name="Text Placeholder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1084537876" name="Date Placeholder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A1D51BA1-F58B-40DF-9C13-73BC69DE2A80}" type="datetimeFigureOut">
              <a:rPr lang="en-GB"/>
              <a:t>29/11/2025</a:t>
            </a:fld>
            <a:endParaRPr lang="en-GB"/>
          </a:p>
        </p:txBody>
      </p:sp>
      <p:sp>
        <p:nvSpPr>
          <p:cNvPr id="1457811552" name="Footer Placeholder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73556884" name="Slide Number Placehold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9FCE3CD-8E5B-4FEB-BC1E-3D61BE3CC713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picTx" userDrawn="1">
  <p:cSld name="Picture with Capti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02183971" name="Title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35681918" name="Picture Placeholder 2"/>
          <p:cNvSpPr>
            <a:spLocks noGrp="1"/>
          </p:cNvSpPr>
          <p:nvPr>
            <p:ph type="pic" idx="1"/>
          </p:nvPr>
        </p:nvSpPr>
        <p:spPr bwMode="auto"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endParaRPr lang="en-GB"/>
          </a:p>
        </p:txBody>
      </p:sp>
      <p:sp>
        <p:nvSpPr>
          <p:cNvPr id="1949454831" name="Text Placeholder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1394983741" name="Date Placeholder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A1D51BA1-F58B-40DF-9C13-73BC69DE2A80}" type="datetimeFigureOut">
              <a:rPr lang="en-GB"/>
              <a:t>29/11/2025</a:t>
            </a:fld>
            <a:endParaRPr lang="en-GB"/>
          </a:p>
        </p:txBody>
      </p:sp>
      <p:sp>
        <p:nvSpPr>
          <p:cNvPr id="1209159318" name="Footer Placeholder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1818119755" name="Slide Number Placehold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9FCE3CD-8E5B-4FEB-BC1E-3D61BE3CC713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"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07592881" name="Title Placeholder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14705450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1808736922" name="Date Placeholder 3"/>
          <p:cNvSpPr>
            <a:spLocks noGrp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pPr>
              <a:defRPr/>
            </a:pPr>
            <a:fld id="{A1D51BA1-F58B-40DF-9C13-73BC69DE2A80}" type="datetimeFigureOut">
              <a:rPr lang="en-GB"/>
              <a:t>29/11/2025</a:t>
            </a:fld>
            <a:endParaRPr lang="en-GB"/>
          </a:p>
        </p:txBody>
      </p:sp>
      <p:sp>
        <p:nvSpPr>
          <p:cNvPr id="2063482921" name="Footer Placeholder 4"/>
          <p:cNvSpPr>
            <a:spLocks noGrp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149349654" name="Slide Number Placeholder 5"/>
          <p:cNvSpPr>
            <a:spLocks noGrp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pPr>
              <a:defRPr/>
            </a:pPr>
            <a:fld id="{09FCE3CD-8E5B-4FEB-BC1E-3D61BE3CC713}" type="slidenum">
              <a:rPr lang="en-GB"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/Relationships>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/Relationships>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/Relationships>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Relationship Id="rId4" Type="http://schemas.openxmlformats.org/officeDocument/2006/relationships/image" Target="../media/image9.png"/></Relationships>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Relationship Id="rId4" Type="http://schemas.openxmlformats.org/officeDocument/2006/relationships/image" Target="../media/image10.png"/></Relationships>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Relationship Id="rId4" Type="http://schemas.openxmlformats.org/officeDocument/2006/relationships/image" Target="../media/image11.png"/></Relationships>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png"/><Relationship Id="rId4" Type="http://schemas.openxmlformats.org/officeDocument/2006/relationships/image" Target="../media/image12.png"/></Relationships>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.png"/><Relationship Id="rId4" Type="http://schemas.openxmlformats.org/officeDocument/2006/relationships/image" Target="../media/image13.png"/></Relationships>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.png"/></Relationships>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4.png"/><Relationship Id="rId4" Type="http://schemas.openxmlformats.org/officeDocument/2006/relationships/image" Target="../media/image15.png"/></Relationships>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4.png"/></Relationships>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.png"/></Relationships>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/Relationships>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chemeClr val="tx2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44308780" name="Title 1"/>
          <p:cNvSpPr>
            <a:spLocks noGrp="1"/>
          </p:cNvSpPr>
          <p:nvPr>
            <p:ph type="ctrTitle"/>
          </p:nvPr>
        </p:nvSpPr>
        <p:spPr bwMode="auto">
          <a:xfrm>
            <a:off x="0" y="1122363"/>
            <a:ext cx="12192000" cy="2387600"/>
          </a:xfrm>
        </p:spPr>
        <p:txBody>
          <a:bodyPr/>
          <a:lstStyle/>
          <a:p>
            <a:pPr>
              <a:defRPr/>
            </a:pPr>
            <a:r>
              <a:rPr lang="en-GB">
                <a:solidFill>
                  <a:schemeClr val="bg1"/>
                </a:solidFill>
              </a:rPr>
              <a:t>ZAS Robotic Products</a:t>
            </a:r>
            <a:endParaRPr/>
          </a:p>
        </p:txBody>
      </p:sp>
      <p:sp>
        <p:nvSpPr>
          <p:cNvPr id="1019387755" name="Subtitle 2"/>
          <p:cNvSpPr>
            <a:spLocks noGrp="1"/>
          </p:cNvSpPr>
          <p:nvPr>
            <p:ph type="subTitle" idx="1"/>
          </p:nvPr>
        </p:nvSpPr>
        <p:spPr bwMode="auto">
          <a:xfrm flipH="0" flipV="0">
            <a:off x="1523999" y="3602037"/>
            <a:ext cx="9144000" cy="1961629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 fontScale="95000" lnSpcReduction="1000"/>
          </a:bodyPr>
          <a:lstStyle/>
          <a:p>
            <a:pPr>
              <a:defRPr/>
            </a:pPr>
            <a:r>
              <a:rPr lang="en-GB" sz="3200">
                <a:solidFill>
                  <a:schemeClr val="accent4"/>
                </a:solidFill>
              </a:rPr>
              <a:t>Navigational Robotic Series</a:t>
            </a:r>
            <a:endParaRPr/>
          </a:p>
          <a:p>
            <a:pPr>
              <a:defRPr/>
            </a:pPr>
            <a:endParaRPr/>
          </a:p>
          <a:p>
            <a:pPr>
              <a:defRPr/>
            </a:pPr>
            <a:r>
              <a:rPr lang="en-GB" sz="2800">
                <a:solidFill>
                  <a:schemeClr val="accent5">
                    <a:lumMod val="75000"/>
                  </a:schemeClr>
                </a:solidFill>
                <a:latin typeface="Poppins"/>
                <a:ea typeface="Poppins"/>
                <a:cs typeface="Poppins"/>
              </a:rPr>
              <a:t>Robot Car-</a:t>
            </a:r>
            <a:r>
              <a:rPr lang="en-US" sz="2800">
                <a:solidFill>
                  <a:schemeClr val="accent5">
                    <a:lumMod val="75000"/>
                  </a:schemeClr>
                </a:solidFill>
                <a:latin typeface="Poppins"/>
                <a:ea typeface="Poppins"/>
                <a:cs typeface="Poppins"/>
              </a:rPr>
              <a:t>3</a:t>
            </a:r>
            <a:r>
              <a:rPr lang="en-GB" sz="2800">
                <a:solidFill>
                  <a:schemeClr val="accent5">
                    <a:lumMod val="75000"/>
                  </a:schemeClr>
                </a:solidFill>
                <a:latin typeface="Poppins"/>
                <a:ea typeface="Poppins"/>
                <a:cs typeface="Poppins"/>
              </a:rPr>
              <a:t> (</a:t>
            </a:r>
            <a:r>
              <a:rPr lang="en-US" sz="2800">
                <a:solidFill>
                  <a:schemeClr val="accent5">
                    <a:lumMod val="75000"/>
                  </a:schemeClr>
                </a:solidFill>
                <a:latin typeface="Poppins"/>
                <a:ea typeface="Poppins"/>
                <a:cs typeface="Poppins"/>
              </a:rPr>
              <a:t>Advanced Autonomy)</a:t>
            </a:r>
            <a:endParaRPr lang="en-GB" sz="3200">
              <a:solidFill>
                <a:schemeClr val="accent5"/>
              </a:solidFill>
            </a:endParaRPr>
          </a:p>
          <a:p>
            <a:pPr>
              <a:defRPr/>
            </a:pPr>
            <a:r>
              <a:rPr lang="en-GB" sz="2800">
                <a:solidFill>
                  <a:schemeClr val="bg1"/>
                </a:solidFill>
              </a:rPr>
              <a:t> </a:t>
            </a:r>
            <a:r>
              <a:rPr sz="2800" b="0" i="0" u="none">
                <a:solidFill>
                  <a:schemeClr val="bg1"/>
                </a:solidFill>
                <a:latin typeface="Times New Roman"/>
                <a:ea typeface="Times New Roman"/>
                <a:cs typeface="Times New Roman"/>
              </a:rPr>
              <a:t>GPS Speed and Direction</a:t>
            </a:r>
            <a:r>
              <a:rPr lang="en-US" sz="3200">
                <a:solidFill>
                  <a:schemeClr val="bg1"/>
                </a:solidFill>
              </a:rPr>
              <a:t> information</a:t>
            </a:r>
            <a:endParaRPr lang="en-GB" sz="3200">
              <a:solidFill>
                <a:schemeClr val="accent5"/>
              </a:solidFill>
            </a:endParaRPr>
          </a:p>
        </p:txBody>
      </p:sp>
      <p:pic>
        <p:nvPicPr>
          <p:cNvPr id="410502218" name="Picture 3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7966071" y="156102"/>
            <a:ext cx="4042963" cy="10897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chemeClr val="tx2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03259055" name="Title 1"/>
          <p:cNvSpPr>
            <a:spLocks noGrp="1"/>
          </p:cNvSpPr>
          <p:nvPr>
            <p:ph type="title"/>
          </p:nvPr>
        </p:nvSpPr>
        <p:spPr bwMode="auto">
          <a:xfrm flipH="0" flipV="0">
            <a:off x="393105" y="42546"/>
            <a:ext cx="10515600" cy="1132498"/>
          </a:xfrm>
        </p:spPr>
        <p:txBody>
          <a:bodyPr/>
          <a:lstStyle/>
          <a:p>
            <a:pPr>
              <a:defRPr/>
            </a:pPr>
            <a:r>
              <a:rPr lang="en-GB">
                <a:solidFill>
                  <a:schemeClr val="bg1"/>
                </a:solidFill>
              </a:rPr>
              <a:t> </a:t>
            </a:r>
            <a:r>
              <a:rPr lang="en-US" sz="4400" b="0" i="0" u="none" strike="noStrike" cap="none" spc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</a:rPr>
              <a:t>GPS Speed and Direction</a:t>
            </a:r>
            <a:r>
              <a:rPr lang="en-US" sz="4400" b="0" i="0" u="none" strike="noStrike" cap="none" spc="0">
                <a:solidFill>
                  <a:schemeClr val="bg1"/>
                </a:solidFill>
                <a:latin typeface="Aptos Display"/>
                <a:ea typeface="Arial"/>
                <a:cs typeface="Arial"/>
              </a:rPr>
              <a:t> information</a:t>
            </a:r>
            <a:endParaRPr/>
          </a:p>
        </p:txBody>
      </p:sp>
      <p:sp>
        <p:nvSpPr>
          <p:cNvPr id="1044343805" name="Content Placeholder 2"/>
          <p:cNvSpPr>
            <a:spLocks noGrp="1"/>
          </p:cNvSpPr>
          <p:nvPr>
            <p:ph idx="1"/>
          </p:nvPr>
        </p:nvSpPr>
        <p:spPr bwMode="auto">
          <a:xfrm flipH="0" flipV="0">
            <a:off x="330278" y="1094928"/>
            <a:ext cx="11023515" cy="5714995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>
              <a:defRPr/>
            </a:pP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Testing Conditions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4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Testing must be performed </a:t>
            </a:r>
            <a:r>
              <a:rPr sz="24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outdoors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4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Clear sky view improves satellite lock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4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Robot must move in a straight path for stable direction readings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4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Sudden stops may momentarily retain last valid direction</a:t>
            </a:r>
            <a:endParaRPr sz="2400" b="0" i="0" u="none">
              <a:solidFill>
                <a:schemeClr val="bg1"/>
              </a:solidFill>
              <a:latin typeface="Aptos Display"/>
              <a:ea typeface="Aptos Display"/>
              <a:cs typeface="Aptos Display"/>
            </a:endParaRPr>
          </a:p>
          <a:p>
            <a:pPr>
              <a:defRPr/>
            </a:pP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Observations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4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Speed remains zero when stationary even with GPS fix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4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Direction becomes valid only after movement begins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4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Higher satellite count improves measurement stability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Motion detection responds smoothly with thresholding</a:t>
            </a:r>
            <a:endParaRPr sz="2400">
              <a:solidFill>
                <a:schemeClr val="bg1"/>
              </a:solidFill>
              <a:latin typeface="Aptos Display"/>
              <a:ea typeface="Aptos Display"/>
              <a:cs typeface="Aptos Display"/>
            </a:endParaRPr>
          </a:p>
        </p:txBody>
      </p:sp>
      <p:pic>
        <p:nvPicPr>
          <p:cNvPr id="1327337916" name="Picture 3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9971311" y="156099"/>
            <a:ext cx="2037717" cy="54922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chemeClr val="tx2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34408098" name="Title 1"/>
          <p:cNvSpPr>
            <a:spLocks noGrp="1"/>
          </p:cNvSpPr>
          <p:nvPr>
            <p:ph type="title"/>
          </p:nvPr>
        </p:nvSpPr>
        <p:spPr bwMode="auto">
          <a:xfrm flipH="0" flipV="0">
            <a:off x="393105" y="42546"/>
            <a:ext cx="10515600" cy="1132498"/>
          </a:xfrm>
        </p:spPr>
        <p:txBody>
          <a:bodyPr/>
          <a:lstStyle/>
          <a:p>
            <a:pPr>
              <a:defRPr/>
            </a:pPr>
            <a:r>
              <a:rPr lang="en-US" sz="4400" b="0" i="0" u="none" strike="noStrike" cap="none" spc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</a:rPr>
              <a:t>GPS Speed and Direction</a:t>
            </a:r>
            <a:r>
              <a:rPr lang="en-US" sz="4400" b="0" i="0" u="none" strike="noStrike" cap="none" spc="0">
                <a:solidFill>
                  <a:schemeClr val="bg1"/>
                </a:solidFill>
                <a:latin typeface="Aptos Display"/>
                <a:ea typeface="Arial"/>
                <a:cs typeface="Arial"/>
              </a:rPr>
              <a:t> information</a:t>
            </a:r>
            <a:endParaRPr/>
          </a:p>
        </p:txBody>
      </p:sp>
      <p:sp>
        <p:nvSpPr>
          <p:cNvPr id="917505063" name="Content Placeholder 2"/>
          <p:cNvSpPr>
            <a:spLocks noGrp="1"/>
          </p:cNvSpPr>
          <p:nvPr>
            <p:ph idx="1"/>
          </p:nvPr>
        </p:nvSpPr>
        <p:spPr bwMode="auto">
          <a:xfrm flipH="0" flipV="0">
            <a:off x="330279" y="1175045"/>
            <a:ext cx="11023516" cy="5572567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 fontScale="95000" lnSpcReduction="1000"/>
          </a:bodyPr>
          <a:lstStyle/>
          <a:p>
            <a:pPr>
              <a:defRPr/>
            </a:pP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System Setup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>
              <a:defRPr/>
            </a:pP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Hardware Used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Arduino Nano  (ATmega328P)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GPS Module (UART based)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OLED Display 128×64 (I2C, Address 0x3C)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Robot Car-3 Controller Board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>
              <a:defRPr/>
            </a:pP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Important Wiring Note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GPS connected to </a:t>
            </a: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D0 (RX) / D1 (TX)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Disconnect GPS during program upload if required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Do not keep Serial Monitor open during upload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>
              <a:defRPr/>
            </a:pPr>
            <a:r>
              <a:rPr sz="2800" b="1" i="0" u="none">
                <a:solidFill>
                  <a:schemeClr val="accent4">
                    <a:lumMod val="75000"/>
                  </a:schemeClr>
                </a:solidFill>
                <a:latin typeface="Aptos Display"/>
                <a:ea typeface="Aptos Display"/>
                <a:cs typeface="Aptos Display"/>
              </a:rPr>
              <a:t>Note:</a:t>
            </a: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 </a:t>
            </a:r>
            <a:endParaRPr sz="2800" b="0" i="0" u="none">
              <a:solidFill>
                <a:schemeClr val="bg1"/>
              </a:solidFill>
              <a:latin typeface="Aptos Display"/>
              <a:ea typeface="Aptos Display"/>
              <a:cs typeface="Aptos Display"/>
            </a:endParaRPr>
          </a:p>
          <a:p>
            <a:pPr lvl="1">
              <a:defRPr/>
            </a:pPr>
            <a:r>
              <a:rPr sz="24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Cold start time may be </a:t>
            </a:r>
            <a:r>
              <a:rPr sz="24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2–5 minutes outdoors</a:t>
            </a:r>
            <a:r>
              <a:rPr sz="24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.</a:t>
            </a:r>
            <a:endParaRPr/>
          </a:p>
        </p:txBody>
      </p:sp>
      <p:pic>
        <p:nvPicPr>
          <p:cNvPr id="1950210724" name="Picture 3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9971311" y="156099"/>
            <a:ext cx="2037717" cy="54922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chemeClr val="tx2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93386848" name="Title 1"/>
          <p:cNvSpPr>
            <a:spLocks noGrp="1"/>
          </p:cNvSpPr>
          <p:nvPr>
            <p:ph type="title"/>
          </p:nvPr>
        </p:nvSpPr>
        <p:spPr bwMode="auto">
          <a:xfrm flipH="0" flipV="0">
            <a:off x="393104" y="42545"/>
            <a:ext cx="10515600" cy="1132497"/>
          </a:xfrm>
        </p:spPr>
        <p:txBody>
          <a:bodyPr/>
          <a:lstStyle/>
          <a:p>
            <a:pPr>
              <a:defRPr/>
            </a:pPr>
            <a:r>
              <a:rPr lang="en-US" sz="4400" b="0" i="0" u="none" strike="noStrike" cap="none" spc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</a:rPr>
              <a:t>GPS Speed and Direction</a:t>
            </a:r>
            <a:r>
              <a:rPr lang="en-US" sz="4400" b="0" i="0" u="none" strike="noStrike" cap="none" spc="0">
                <a:solidFill>
                  <a:schemeClr val="bg1"/>
                </a:solidFill>
                <a:latin typeface="Aptos Display"/>
                <a:ea typeface="Arial"/>
                <a:cs typeface="Arial"/>
              </a:rPr>
              <a:t> information</a:t>
            </a:r>
            <a:endParaRPr/>
          </a:p>
        </p:txBody>
      </p:sp>
      <p:sp>
        <p:nvSpPr>
          <p:cNvPr id="40101871" name="Content Placeholder 2"/>
          <p:cNvSpPr>
            <a:spLocks noGrp="1"/>
          </p:cNvSpPr>
          <p:nvPr>
            <p:ph idx="1"/>
          </p:nvPr>
        </p:nvSpPr>
        <p:spPr bwMode="auto">
          <a:xfrm flipH="0" flipV="0">
            <a:off x="330278" y="1175044"/>
            <a:ext cx="11023515" cy="5572566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>
              <a:defRPr/>
            </a:pP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Algorithm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Initialize serial communication for GPS data reception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Initialize OLED display for visual output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Continuously read incoming GPS serial data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Decode GPS NMEA sentences using TinyGPS++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Check whether a valid GPS fix is available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Read speed information from GPS velocity data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Read direction (course) of movement in degrees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Apply a threshold to determine motion state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Display Fix status, speed, direction, and motion state on OLED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Refresh the display at fixed time intervals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Repeat the process continuously</a:t>
            </a:r>
            <a:endParaRPr/>
          </a:p>
        </p:txBody>
      </p:sp>
      <p:pic>
        <p:nvPicPr>
          <p:cNvPr id="1975624428" name="Picture 3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9971310" y="156098"/>
            <a:ext cx="2037717" cy="5492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chemeClr val="tx2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61001846" name="Title 1"/>
          <p:cNvSpPr>
            <a:spLocks noGrp="1"/>
          </p:cNvSpPr>
          <p:nvPr>
            <p:ph type="title"/>
          </p:nvPr>
        </p:nvSpPr>
        <p:spPr bwMode="auto">
          <a:xfrm flipH="0" flipV="0">
            <a:off x="330278" y="-135536"/>
            <a:ext cx="10515600" cy="1132497"/>
          </a:xfrm>
        </p:spPr>
        <p:txBody>
          <a:bodyPr/>
          <a:lstStyle/>
          <a:p>
            <a:pPr>
              <a:defRPr/>
            </a:pPr>
            <a:r>
              <a:rPr lang="en-US" sz="4400" b="0" i="0" u="none" strike="noStrike" cap="none" spc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</a:rPr>
              <a:t>GPS Speed and Direction</a:t>
            </a:r>
            <a:r>
              <a:rPr lang="en-US" sz="4400" b="0" i="0" u="none" strike="noStrike" cap="none" spc="0">
                <a:solidFill>
                  <a:schemeClr val="bg1"/>
                </a:solidFill>
                <a:latin typeface="Aptos Display"/>
                <a:ea typeface="Arial"/>
                <a:cs typeface="Arial"/>
              </a:rPr>
              <a:t> information</a:t>
            </a:r>
            <a:endParaRPr/>
          </a:p>
        </p:txBody>
      </p:sp>
      <p:sp>
        <p:nvSpPr>
          <p:cNvPr id="357478533" name="Content Placeholder 2"/>
          <p:cNvSpPr>
            <a:spLocks noGrp="1"/>
          </p:cNvSpPr>
          <p:nvPr>
            <p:ph idx="1"/>
          </p:nvPr>
        </p:nvSpPr>
        <p:spPr bwMode="auto">
          <a:xfrm flipH="0" flipV="0">
            <a:off x="330278" y="996959"/>
            <a:ext cx="11023515" cy="5779497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Flow of Operation —</a:t>
            </a:r>
            <a:endParaRPr sz="2800" b="0" i="0" u="none">
              <a:solidFill>
                <a:schemeClr val="bg1"/>
              </a:solidFill>
              <a:latin typeface="Aptos Display"/>
              <a:ea typeface="Aptos Display"/>
              <a:cs typeface="Aptos Display"/>
            </a:endParaRPr>
          </a:p>
          <a:p>
            <a:pPr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 GPS Speed &amp; Direction</a:t>
            </a:r>
            <a:endParaRPr/>
          </a:p>
        </p:txBody>
      </p:sp>
      <p:pic>
        <p:nvPicPr>
          <p:cNvPr id="1850680536" name="Picture 3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9971310" y="156098"/>
            <a:ext cx="2037717" cy="549225"/>
          </a:xfrm>
          <a:prstGeom prst="rect">
            <a:avLst/>
          </a:prstGeom>
        </p:spPr>
      </p:pic>
      <p:pic>
        <p:nvPicPr>
          <p:cNvPr id="1838412394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6309958" y="968114"/>
            <a:ext cx="4192212" cy="568440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chemeClr val="tx2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39199229" name="Title 1"/>
          <p:cNvSpPr>
            <a:spLocks noGrp="1"/>
          </p:cNvSpPr>
          <p:nvPr>
            <p:ph type="title"/>
          </p:nvPr>
        </p:nvSpPr>
        <p:spPr bwMode="auto">
          <a:xfrm flipH="0" flipV="0">
            <a:off x="330278" y="-135536"/>
            <a:ext cx="10515600" cy="1132497"/>
          </a:xfrm>
        </p:spPr>
        <p:txBody>
          <a:bodyPr/>
          <a:lstStyle/>
          <a:p>
            <a:pPr>
              <a:defRPr/>
            </a:pPr>
            <a:r>
              <a:rPr lang="en-US" sz="4400" b="0" i="0" u="none" strike="noStrike" cap="none" spc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</a:rPr>
              <a:t>GPS Speed and Direction</a:t>
            </a:r>
            <a:r>
              <a:rPr lang="en-US" sz="4400" b="0" i="0" u="none" strike="noStrike" cap="none" spc="0">
                <a:solidFill>
                  <a:schemeClr val="bg1"/>
                </a:solidFill>
                <a:latin typeface="Aptos Display"/>
                <a:ea typeface="Arial"/>
                <a:cs typeface="Arial"/>
              </a:rPr>
              <a:t> information</a:t>
            </a:r>
            <a:endParaRPr/>
          </a:p>
        </p:txBody>
      </p:sp>
      <p:sp>
        <p:nvSpPr>
          <p:cNvPr id="2095293992" name="Content Placeholder 2"/>
          <p:cNvSpPr>
            <a:spLocks noGrp="1"/>
          </p:cNvSpPr>
          <p:nvPr>
            <p:ph idx="1"/>
          </p:nvPr>
        </p:nvSpPr>
        <p:spPr bwMode="auto">
          <a:xfrm flipH="0" flipV="0">
            <a:off x="330278" y="996959"/>
            <a:ext cx="11023515" cy="5779497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Code Explanation — GPS Data Decoding</a:t>
            </a:r>
            <a:endParaRPr/>
          </a:p>
        </p:txBody>
      </p:sp>
      <p:pic>
        <p:nvPicPr>
          <p:cNvPr id="1003397202" name="Picture 3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9971310" y="156098"/>
            <a:ext cx="2037717" cy="549225"/>
          </a:xfrm>
          <a:prstGeom prst="rect">
            <a:avLst/>
          </a:prstGeom>
        </p:spPr>
      </p:pic>
      <p:pic>
        <p:nvPicPr>
          <p:cNvPr id="642032610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3122950" y="1499016"/>
            <a:ext cx="3390899" cy="990599"/>
          </a:xfrm>
          <a:prstGeom prst="rect">
            <a:avLst/>
          </a:prstGeom>
        </p:spPr>
      </p:pic>
      <p:sp>
        <p:nvSpPr>
          <p:cNvPr id="620782337" name=""/>
          <p:cNvSpPr/>
          <p:nvPr/>
        </p:nvSpPr>
        <p:spPr bwMode="auto">
          <a:xfrm flipH="0" flipV="0">
            <a:off x="330278" y="2782174"/>
            <a:ext cx="11306111" cy="2225399"/>
          </a:xfr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 marL="394023" indent="-394023">
              <a:buFont typeface="Arial"/>
              <a:buChar char="•"/>
              <a:defRPr/>
            </a:pPr>
            <a:r>
              <a:rPr sz="2800" b="0" i="0" u="none">
                <a:solidFill>
                  <a:schemeClr val="bg1"/>
                </a:solidFill>
                <a:latin typeface="Times New Roman"/>
                <a:ea typeface="Times New Roman"/>
                <a:cs typeface="Times New Roman"/>
              </a:rPr>
              <a:t>GPS data arrives as a </a:t>
            </a:r>
            <a:r>
              <a:rPr sz="2800" b="1" i="0" u="none">
                <a:solidFill>
                  <a:schemeClr val="bg1"/>
                </a:solidFill>
                <a:latin typeface="Times New Roman"/>
                <a:ea typeface="Times New Roman"/>
                <a:cs typeface="Times New Roman"/>
              </a:rPr>
              <a:t>continuous serial byte stream</a:t>
            </a:r>
            <a:endParaRPr sz="2800">
              <a:solidFill>
                <a:schemeClr val="bg1"/>
              </a:solidFill>
            </a:endParaRPr>
          </a:p>
          <a:p>
            <a:pPr marL="394023" indent="-394023">
              <a:buFont typeface="Arial"/>
              <a:buChar char="•"/>
              <a:defRPr/>
            </a:pPr>
            <a:r>
              <a:rPr sz="2800" b="0" i="0" u="none">
                <a:solidFill>
                  <a:schemeClr val="bg1"/>
                </a:solidFill>
                <a:latin typeface="Times New Roman"/>
                <a:ea typeface="Times New Roman"/>
                <a:cs typeface="Times New Roman"/>
              </a:rPr>
              <a:t>Each byte is passed to the TinyGPS++ decoder</a:t>
            </a:r>
            <a:endParaRPr sz="2800">
              <a:solidFill>
                <a:schemeClr val="bg1"/>
              </a:solidFill>
            </a:endParaRPr>
          </a:p>
          <a:p>
            <a:pPr marL="394023" indent="-394023">
              <a:buFont typeface="Arial"/>
              <a:buChar char="•"/>
              <a:defRPr/>
            </a:pPr>
            <a:r>
              <a:rPr sz="2800" b="0" i="0" u="none">
                <a:solidFill>
                  <a:schemeClr val="bg1"/>
                </a:solidFill>
                <a:latin typeface="Times New Roman"/>
                <a:ea typeface="Times New Roman"/>
                <a:cs typeface="Times New Roman"/>
              </a:rPr>
              <a:t>TinyGPS++ internally reconstructs NMEA sentences</a:t>
            </a:r>
            <a:endParaRPr sz="2800">
              <a:solidFill>
                <a:schemeClr val="bg1"/>
              </a:solidFill>
            </a:endParaRPr>
          </a:p>
          <a:p>
            <a:pPr marL="394023" indent="-394023">
              <a:buFont typeface="Arial"/>
              <a:buChar char="•"/>
              <a:defRPr/>
            </a:pPr>
            <a:r>
              <a:rPr sz="2800" b="0" i="0" u="none">
                <a:solidFill>
                  <a:schemeClr val="bg1"/>
                </a:solidFill>
                <a:latin typeface="Times New Roman"/>
                <a:ea typeface="Times New Roman"/>
                <a:cs typeface="Times New Roman"/>
              </a:rPr>
              <a:t>Continuous decoding is required to maintain valid speed and direction values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chemeClr val="tx2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7468264" name="Title 1"/>
          <p:cNvSpPr>
            <a:spLocks noGrp="1"/>
          </p:cNvSpPr>
          <p:nvPr>
            <p:ph type="title"/>
          </p:nvPr>
        </p:nvSpPr>
        <p:spPr bwMode="auto">
          <a:xfrm flipH="0" flipV="0">
            <a:off x="330278" y="-135536"/>
            <a:ext cx="10515600" cy="1132497"/>
          </a:xfrm>
        </p:spPr>
        <p:txBody>
          <a:bodyPr/>
          <a:lstStyle/>
          <a:p>
            <a:pPr>
              <a:defRPr/>
            </a:pPr>
            <a:r>
              <a:rPr lang="en-US" sz="4400" b="0" i="0" u="none" strike="noStrike" cap="none" spc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</a:rPr>
              <a:t>GPS Speed and Direction</a:t>
            </a:r>
            <a:r>
              <a:rPr lang="en-US" sz="4400" b="0" i="0" u="none" strike="noStrike" cap="none" spc="0">
                <a:solidFill>
                  <a:schemeClr val="bg1"/>
                </a:solidFill>
                <a:latin typeface="Aptos Display"/>
                <a:ea typeface="Arial"/>
                <a:cs typeface="Arial"/>
              </a:rPr>
              <a:t> information</a:t>
            </a:r>
            <a:endParaRPr/>
          </a:p>
        </p:txBody>
      </p:sp>
      <p:sp>
        <p:nvSpPr>
          <p:cNvPr id="943935885" name="Content Placeholder 2"/>
          <p:cNvSpPr>
            <a:spLocks noGrp="1"/>
          </p:cNvSpPr>
          <p:nvPr>
            <p:ph idx="1"/>
          </p:nvPr>
        </p:nvSpPr>
        <p:spPr bwMode="auto">
          <a:xfrm flipH="0" flipV="0">
            <a:off x="330278" y="996959"/>
            <a:ext cx="11023515" cy="5779497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>
              <a:defRPr/>
            </a:pPr>
            <a:r>
              <a:rPr sz="2800" b="0" i="0" u="none">
                <a:solidFill>
                  <a:schemeClr val="bg1"/>
                </a:solidFill>
                <a:latin typeface="Times New Roman"/>
                <a:ea typeface="Times New Roman"/>
                <a:cs typeface="Times New Roman"/>
              </a:rPr>
              <a:t>Code Explanation — Speed Calculation</a:t>
            </a:r>
            <a:endParaRPr/>
          </a:p>
        </p:txBody>
      </p:sp>
      <p:pic>
        <p:nvPicPr>
          <p:cNvPr id="112075903" name="Picture 3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9971310" y="156098"/>
            <a:ext cx="2037717" cy="549225"/>
          </a:xfrm>
          <a:prstGeom prst="rect">
            <a:avLst/>
          </a:prstGeom>
        </p:spPr>
      </p:pic>
      <p:pic>
        <p:nvPicPr>
          <p:cNvPr id="1873337922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2560819" y="1483401"/>
            <a:ext cx="3936516" cy="1047749"/>
          </a:xfrm>
          <a:prstGeom prst="rect">
            <a:avLst/>
          </a:prstGeom>
        </p:spPr>
      </p:pic>
      <p:sp>
        <p:nvSpPr>
          <p:cNvPr id="1933117879" name=""/>
          <p:cNvSpPr/>
          <p:nvPr/>
        </p:nvSpPr>
        <p:spPr bwMode="auto">
          <a:xfrm flipH="0" flipV="0">
            <a:off x="757905" y="3141313"/>
            <a:ext cx="9909649" cy="1798679"/>
          </a:xfr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 marL="394023" indent="-394023">
              <a:buFont typeface="Arial"/>
              <a:buChar char="•"/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Speed is calculated internally by the GPS receiver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marL="394023" indent="-394023">
              <a:buFont typeface="Arial"/>
              <a:buChar char="•"/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Based on Doppler shift of satellite signals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marL="394023" indent="-394023">
              <a:buFont typeface="Arial"/>
              <a:buChar char="•"/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Independent of wheel rotation or encoders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marL="394023" indent="-394023">
              <a:buFont typeface="Arial"/>
              <a:buChar char="•"/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Provides real-world velocity measurement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chemeClr val="tx2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14483546" name="Title 1"/>
          <p:cNvSpPr>
            <a:spLocks noGrp="1"/>
          </p:cNvSpPr>
          <p:nvPr>
            <p:ph type="title"/>
          </p:nvPr>
        </p:nvSpPr>
        <p:spPr bwMode="auto">
          <a:xfrm flipH="0" flipV="0">
            <a:off x="330278" y="-135536"/>
            <a:ext cx="10515600" cy="1132497"/>
          </a:xfrm>
        </p:spPr>
        <p:txBody>
          <a:bodyPr/>
          <a:lstStyle/>
          <a:p>
            <a:pPr>
              <a:defRPr/>
            </a:pPr>
            <a:r>
              <a:rPr lang="en-US" sz="4400" b="0" i="0" u="none" strike="noStrike" cap="none" spc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</a:rPr>
              <a:t>GPS Speed and Direction</a:t>
            </a:r>
            <a:r>
              <a:rPr lang="en-US" sz="4400" b="0" i="0" u="none" strike="noStrike" cap="none" spc="0">
                <a:solidFill>
                  <a:schemeClr val="bg1"/>
                </a:solidFill>
                <a:latin typeface="Aptos Display"/>
                <a:ea typeface="Arial"/>
                <a:cs typeface="Arial"/>
              </a:rPr>
              <a:t> information</a:t>
            </a:r>
            <a:endParaRPr/>
          </a:p>
        </p:txBody>
      </p:sp>
      <p:sp>
        <p:nvSpPr>
          <p:cNvPr id="1715846739" name="Content Placeholder 2"/>
          <p:cNvSpPr>
            <a:spLocks noGrp="1"/>
          </p:cNvSpPr>
          <p:nvPr>
            <p:ph idx="1"/>
          </p:nvPr>
        </p:nvSpPr>
        <p:spPr bwMode="auto">
          <a:xfrm flipH="0" flipV="0">
            <a:off x="330278" y="996959"/>
            <a:ext cx="11023515" cy="5779497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Code Explanation — Direction (Course)</a:t>
            </a:r>
            <a:endParaRPr/>
          </a:p>
        </p:txBody>
      </p:sp>
      <p:pic>
        <p:nvPicPr>
          <p:cNvPr id="561048157" name="Picture 3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9971310" y="156098"/>
            <a:ext cx="2037717" cy="549225"/>
          </a:xfrm>
          <a:prstGeom prst="rect">
            <a:avLst/>
          </a:prstGeom>
        </p:spPr>
      </p:pic>
      <p:pic>
        <p:nvPicPr>
          <p:cNvPr id="819047919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2170450" y="1655163"/>
            <a:ext cx="3067049" cy="1009649"/>
          </a:xfrm>
          <a:prstGeom prst="rect">
            <a:avLst/>
          </a:prstGeom>
        </p:spPr>
      </p:pic>
      <p:sp>
        <p:nvSpPr>
          <p:cNvPr id="411606261" name=""/>
          <p:cNvSpPr/>
          <p:nvPr/>
        </p:nvSpPr>
        <p:spPr bwMode="auto">
          <a:xfrm flipH="0" flipV="0">
            <a:off x="439984" y="3017340"/>
            <a:ext cx="8744168" cy="1798679"/>
          </a:xfr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 marL="217793" indent="-217793">
              <a:buFont typeface="Arial"/>
              <a:buChar char="•"/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Direction represents </a:t>
            </a: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course over ground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marL="217793" indent="-217793">
              <a:buFont typeface="Arial"/>
              <a:buChar char="•"/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Measured relative to geographic North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marL="217793" indent="-217793">
              <a:buFont typeface="Arial"/>
              <a:buChar char="•"/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Valid only when the robot is moving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marL="217793" indent="-217793">
              <a:buFont typeface="Arial"/>
              <a:buChar char="•"/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Not a compass heading (different concept)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chemeClr val="tx2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20290710" name="Title 1"/>
          <p:cNvSpPr>
            <a:spLocks noGrp="1"/>
          </p:cNvSpPr>
          <p:nvPr>
            <p:ph type="title"/>
          </p:nvPr>
        </p:nvSpPr>
        <p:spPr bwMode="auto">
          <a:xfrm flipH="0" flipV="0">
            <a:off x="330278" y="-135536"/>
            <a:ext cx="10515600" cy="1132497"/>
          </a:xfrm>
        </p:spPr>
        <p:txBody>
          <a:bodyPr/>
          <a:lstStyle/>
          <a:p>
            <a:pPr>
              <a:defRPr/>
            </a:pPr>
            <a:r>
              <a:rPr lang="en-US" sz="4400" b="0" i="0" u="none" strike="noStrike" cap="none" spc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</a:rPr>
              <a:t>GPS Speed and Direction</a:t>
            </a:r>
            <a:r>
              <a:rPr lang="en-US" sz="4400" b="0" i="0" u="none" strike="noStrike" cap="none" spc="0">
                <a:solidFill>
                  <a:schemeClr val="bg1"/>
                </a:solidFill>
                <a:latin typeface="Aptos Display"/>
                <a:ea typeface="Arial"/>
                <a:cs typeface="Arial"/>
              </a:rPr>
              <a:t> information</a:t>
            </a:r>
            <a:endParaRPr/>
          </a:p>
        </p:txBody>
      </p:sp>
      <p:sp>
        <p:nvSpPr>
          <p:cNvPr id="470084570" name="Content Placeholder 2"/>
          <p:cNvSpPr>
            <a:spLocks noGrp="1"/>
          </p:cNvSpPr>
          <p:nvPr>
            <p:ph idx="1"/>
          </p:nvPr>
        </p:nvSpPr>
        <p:spPr bwMode="auto">
          <a:xfrm flipH="0" flipV="0">
            <a:off x="330278" y="996959"/>
            <a:ext cx="11023515" cy="5779497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Motion Detection Logic</a:t>
            </a:r>
            <a:endParaRPr/>
          </a:p>
        </p:txBody>
      </p:sp>
      <p:pic>
        <p:nvPicPr>
          <p:cNvPr id="807255006" name="Picture 3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9971310" y="156098"/>
            <a:ext cx="2037717" cy="549225"/>
          </a:xfrm>
          <a:prstGeom prst="rect">
            <a:avLst/>
          </a:prstGeom>
        </p:spPr>
      </p:pic>
      <p:pic>
        <p:nvPicPr>
          <p:cNvPr id="1116376287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2530553" y="1530245"/>
            <a:ext cx="3057525" cy="1714500"/>
          </a:xfrm>
          <a:prstGeom prst="rect">
            <a:avLst/>
          </a:prstGeom>
        </p:spPr>
      </p:pic>
      <p:sp>
        <p:nvSpPr>
          <p:cNvPr id="974130317" name=""/>
          <p:cNvSpPr/>
          <p:nvPr/>
        </p:nvSpPr>
        <p:spPr bwMode="auto">
          <a:xfrm flipH="0" flipV="0">
            <a:off x="555847" y="3429000"/>
            <a:ext cx="8034945" cy="1189079"/>
          </a:xfr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 marL="349965" indent="-349965">
              <a:buFont typeface="Arial"/>
              <a:buChar char="•"/>
              <a:defRPr/>
            </a:pPr>
            <a:r>
              <a:rPr sz="24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A threshold is used to avoid noise-based false motion</a:t>
            </a:r>
            <a:endParaRPr sz="24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marL="349965" indent="-349965">
              <a:buFont typeface="Arial"/>
              <a:buChar char="•"/>
              <a:defRPr/>
            </a:pPr>
            <a:r>
              <a:rPr sz="24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Speed below threshold is treated as stationary</a:t>
            </a:r>
            <a:endParaRPr sz="24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marL="349965" indent="-349965">
              <a:buFont typeface="Arial"/>
              <a:buChar char="•"/>
              <a:defRPr/>
            </a:pPr>
            <a:r>
              <a:rPr sz="24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Simplifies motion-state detection for embedded systems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chemeClr val="tx2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60165268" name="Title 1"/>
          <p:cNvSpPr>
            <a:spLocks noGrp="1"/>
          </p:cNvSpPr>
          <p:nvPr>
            <p:ph type="title"/>
          </p:nvPr>
        </p:nvSpPr>
        <p:spPr bwMode="auto">
          <a:xfrm flipH="0" flipV="0">
            <a:off x="393104" y="42545"/>
            <a:ext cx="10515600" cy="1132497"/>
          </a:xfrm>
        </p:spPr>
        <p:txBody>
          <a:bodyPr/>
          <a:lstStyle/>
          <a:p>
            <a:pPr>
              <a:defRPr/>
            </a:pPr>
            <a:r>
              <a:rPr lang="en-US" sz="4400" b="0" i="0" u="none" strike="noStrike" cap="none" spc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</a:rPr>
              <a:t>GPS Speed and Direction</a:t>
            </a:r>
            <a:r>
              <a:rPr lang="en-US" sz="4400" b="0" i="0" u="none" strike="noStrike" cap="none" spc="0">
                <a:solidFill>
                  <a:schemeClr val="bg1"/>
                </a:solidFill>
                <a:latin typeface="Aptos Display"/>
                <a:ea typeface="Arial"/>
                <a:cs typeface="Arial"/>
              </a:rPr>
              <a:t> information</a:t>
            </a:r>
            <a:endParaRPr/>
          </a:p>
        </p:txBody>
      </p:sp>
      <p:sp>
        <p:nvSpPr>
          <p:cNvPr id="131325075" name="Content Placeholder 2"/>
          <p:cNvSpPr>
            <a:spLocks noGrp="1"/>
          </p:cNvSpPr>
          <p:nvPr>
            <p:ph idx="1"/>
          </p:nvPr>
        </p:nvSpPr>
        <p:spPr bwMode="auto">
          <a:xfrm flipH="0" flipV="0">
            <a:off x="330278" y="1175044"/>
            <a:ext cx="11023515" cy="5572566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>
              <a:defRPr/>
            </a:pPr>
            <a:r>
              <a:rPr sz="1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OLED Output Interpretation — GPS Speed &amp; Direction</a:t>
            </a:r>
            <a:endParaRPr>
              <a:solidFill>
                <a:schemeClr val="bg1"/>
              </a:solidFill>
              <a:latin typeface="Aptos Display"/>
              <a:cs typeface="Aptos Display"/>
            </a:endParaRPr>
          </a:p>
          <a:p>
            <a:pPr>
              <a:defRPr/>
            </a:pPr>
            <a:r>
              <a:rPr sz="14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Displayed Parameters (As Seen on OLED)</a:t>
            </a:r>
            <a:endParaRPr/>
          </a:p>
        </p:txBody>
      </p:sp>
      <p:pic>
        <p:nvPicPr>
          <p:cNvPr id="1414253274" name="Picture 3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9971310" y="156098"/>
            <a:ext cx="2037717" cy="549225"/>
          </a:xfrm>
          <a:prstGeom prst="rect">
            <a:avLst/>
          </a:prstGeom>
        </p:spPr>
      </p:pic>
      <p:pic>
        <p:nvPicPr>
          <p:cNvPr id="372424821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9136229" y="1789275"/>
            <a:ext cx="2779425" cy="2581542"/>
          </a:xfrm>
          <a:prstGeom prst="rect">
            <a:avLst/>
          </a:prstGeom>
        </p:spPr>
      </p:pic>
      <p:graphicFrame>
        <p:nvGraphicFramePr>
          <p:cNvPr id="1682855293" name=""/>
          <p:cNvGraphicFramePr>
            <a:graphicFrameLocks xmlns:a="http://schemas.openxmlformats.org/drawingml/2006/main"/>
          </p:cNvGraphicFramePr>
          <p:nvPr/>
        </p:nvGraphicFramePr>
        <p:xfrm>
          <a:off x="393104" y="2051049"/>
          <a:ext cx="5956299" cy="2755899"/>
        </p:xfrm>
        <a:graphic>
          <a:graphicData uri="http://schemas.openxmlformats.org/drawingml/2006/table">
            <a:tbl>
              <a:tblPr firstRow="1" firstCol="1" lastRow="0" lastCol="0" bandRow="1" bandCol="0">
                <a:tableStyleId>{5C22544A-7EE6-4342-B048-85BDC9FD1C3A}</a:tableStyleId>
              </a:tblPr>
              <a:tblGrid>
                <a:gridCol w="1350000"/>
                <a:gridCol w="1080000"/>
                <a:gridCol w="2520000"/>
                <a:gridCol w="3749194"/>
              </a:tblGrid>
              <a:tr h="832160"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600" b="1">
                          <a:solidFill>
                            <a:srgbClr val="000000"/>
                          </a:solidFill>
                          <a:latin typeface="Aptos Display"/>
                          <a:ea typeface="Aptos Display"/>
                          <a:cs typeface="Aptos Display"/>
                        </a:rPr>
                        <a:t>OLED Field</a:t>
                      </a:r>
                      <a:endParaRPr sz="1600">
                        <a:latin typeface="Aptos Display"/>
                        <a:cs typeface="Aptos Display"/>
                      </a:endParaRPr>
                    </a:p>
                  </a:txBody>
                  <a:tcPr vert="horz"/>
                </a:tc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600" b="1">
                          <a:solidFill>
                            <a:srgbClr val="000000"/>
                          </a:solidFill>
                          <a:latin typeface="Aptos Display"/>
                          <a:ea typeface="Aptos Display"/>
                          <a:cs typeface="Aptos Display"/>
                        </a:rPr>
                        <a:t>Example Value</a:t>
                      </a:r>
                      <a:endParaRPr sz="1600">
                        <a:latin typeface="Aptos Display"/>
                        <a:cs typeface="Aptos Display"/>
                      </a:endParaRPr>
                    </a:p>
                  </a:txBody>
                  <a:tcPr vert="horz"/>
                </a:tc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600" b="1">
                          <a:solidFill>
                            <a:srgbClr val="000000"/>
                          </a:solidFill>
                          <a:latin typeface="Aptos Display"/>
                          <a:ea typeface="Aptos Display"/>
                          <a:cs typeface="Aptos Display"/>
                        </a:rPr>
                        <a:t>Meaning</a:t>
                      </a:r>
                      <a:endParaRPr sz="1600">
                        <a:latin typeface="Aptos Display"/>
                        <a:cs typeface="Aptos Display"/>
                      </a:endParaRPr>
                    </a:p>
                  </a:txBody>
                  <a:tcPr vert="horz"/>
                </a:tc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600" b="1">
                          <a:solidFill>
                            <a:srgbClr val="000000"/>
                          </a:solidFill>
                          <a:latin typeface="Aptos Display"/>
                          <a:ea typeface="Aptos Display"/>
                          <a:cs typeface="Aptos Display"/>
                        </a:rPr>
                        <a:t>How to Interpret</a:t>
                      </a:r>
                      <a:endParaRPr sz="1600">
                        <a:latin typeface="Aptos Display"/>
                        <a:cs typeface="Aptos Display"/>
                      </a:endParaRPr>
                    </a:p>
                  </a:txBody>
                  <a:tcPr vert="horz"/>
                </a:tc>
              </a:tr>
              <a:tr h="1006743"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600" b="1">
                          <a:solidFill>
                            <a:srgbClr val="000000"/>
                          </a:solidFill>
                          <a:latin typeface="Aptos Display"/>
                          <a:ea typeface="Aptos Display"/>
                          <a:cs typeface="Aptos Display"/>
                        </a:rPr>
                        <a:t>Fix</a:t>
                      </a:r>
                      <a:endParaRPr sz="1600">
                        <a:latin typeface="Aptos Display"/>
                        <a:cs typeface="Aptos Display"/>
                      </a:endParaRPr>
                    </a:p>
                  </a:txBody>
                  <a:tcPr vert="horz"/>
                </a:tc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600">
                          <a:solidFill>
                            <a:srgbClr val="000000"/>
                          </a:solidFill>
                          <a:latin typeface="Aptos Display"/>
                          <a:ea typeface="Aptos Display"/>
                          <a:cs typeface="Aptos Display"/>
                        </a:rPr>
                        <a:t>YES</a:t>
                      </a:r>
                      <a:endParaRPr sz="1600">
                        <a:latin typeface="Aptos Display"/>
                        <a:cs typeface="Aptos Display"/>
                      </a:endParaRPr>
                    </a:p>
                  </a:txBody>
                  <a:tcPr vert="horz"/>
                </a:tc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600">
                          <a:solidFill>
                            <a:srgbClr val="000000"/>
                          </a:solidFill>
                          <a:latin typeface="Aptos Display"/>
                          <a:ea typeface="Aptos Display"/>
                          <a:cs typeface="Aptos Display"/>
                        </a:rPr>
                        <a:t>GPS position lock acquired</a:t>
                      </a:r>
                      <a:endParaRPr sz="1600">
                        <a:latin typeface="Aptos Display"/>
                        <a:cs typeface="Aptos Display"/>
                      </a:endParaRPr>
                    </a:p>
                  </a:txBody>
                  <a:tcPr vert="horz"/>
                </a:tc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600">
                          <a:solidFill>
                            <a:srgbClr val="000000"/>
                          </a:solidFill>
                          <a:latin typeface="Aptos Display"/>
                          <a:ea typeface="Aptos Display"/>
                          <a:cs typeface="Aptos Display"/>
                        </a:rPr>
                        <a:t>GPS has enough satellite data to compute position</a:t>
                      </a:r>
                      <a:endParaRPr sz="1600">
                        <a:latin typeface="Aptos Display"/>
                        <a:cs typeface="Aptos Display"/>
                      </a:endParaRPr>
                    </a:p>
                  </a:txBody>
                  <a:tcPr vert="horz"/>
                </a:tc>
              </a:tr>
              <a:tr h="832160"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600" b="1">
                          <a:solidFill>
                            <a:srgbClr val="000000"/>
                          </a:solidFill>
                          <a:latin typeface="Aptos Display"/>
                          <a:ea typeface="Aptos Display"/>
                          <a:cs typeface="Aptos Display"/>
                        </a:rPr>
                        <a:t>Speed</a:t>
                      </a:r>
                      <a:endParaRPr sz="1600">
                        <a:latin typeface="Aptos Display"/>
                        <a:cs typeface="Aptos Display"/>
                      </a:endParaRPr>
                    </a:p>
                  </a:txBody>
                  <a:tcPr vert="horz"/>
                </a:tc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600">
                          <a:solidFill>
                            <a:srgbClr val="000000"/>
                          </a:solidFill>
                          <a:latin typeface="Aptos Display"/>
                          <a:ea typeface="Aptos Display"/>
                          <a:cs typeface="Aptos Display"/>
                        </a:rPr>
                        <a:t>0.9 km/h</a:t>
                      </a:r>
                      <a:endParaRPr sz="1600">
                        <a:latin typeface="Aptos Display"/>
                        <a:cs typeface="Aptos Display"/>
                      </a:endParaRPr>
                    </a:p>
                  </a:txBody>
                  <a:tcPr vert="horz"/>
                </a:tc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600">
                          <a:solidFill>
                            <a:srgbClr val="000000"/>
                          </a:solidFill>
                          <a:latin typeface="Aptos Display"/>
                          <a:ea typeface="Aptos Display"/>
                          <a:cs typeface="Aptos Display"/>
                        </a:rPr>
                        <a:t>Ground speed from GPS</a:t>
                      </a:r>
                      <a:endParaRPr sz="1600">
                        <a:latin typeface="Aptos Display"/>
                        <a:cs typeface="Aptos Display"/>
                      </a:endParaRPr>
                    </a:p>
                  </a:txBody>
                  <a:tcPr vert="horz"/>
                </a:tc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600">
                          <a:solidFill>
                            <a:srgbClr val="000000"/>
                          </a:solidFill>
                          <a:latin typeface="Aptos Display"/>
                          <a:ea typeface="Aptos Display"/>
                          <a:cs typeface="Aptos Display"/>
                        </a:rPr>
                        <a:t>Very low speed (learning robot movement)</a:t>
                      </a:r>
                      <a:endParaRPr sz="1600">
                        <a:latin typeface="Aptos Display"/>
                        <a:cs typeface="Aptos Display"/>
                      </a:endParaRPr>
                    </a:p>
                  </a:txBody>
                  <a:tcPr vert="horz"/>
                </a:tc>
              </a:tr>
              <a:tr h="832160"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600" b="1">
                          <a:solidFill>
                            <a:srgbClr val="000000"/>
                          </a:solidFill>
                          <a:latin typeface="Aptos Display"/>
                          <a:ea typeface="Aptos Display"/>
                          <a:cs typeface="Aptos Display"/>
                        </a:rPr>
                        <a:t>Dir</a:t>
                      </a:r>
                      <a:endParaRPr sz="1600">
                        <a:latin typeface="Aptos Display"/>
                        <a:cs typeface="Aptos Display"/>
                      </a:endParaRPr>
                    </a:p>
                  </a:txBody>
                  <a:tcPr vert="horz"/>
                </a:tc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600">
                          <a:solidFill>
                            <a:srgbClr val="000000"/>
                          </a:solidFill>
                          <a:latin typeface="Aptos Display"/>
                          <a:ea typeface="Aptos Display"/>
                          <a:cs typeface="Aptos Display"/>
                        </a:rPr>
                        <a:t>310 deg</a:t>
                      </a:r>
                      <a:endParaRPr sz="1600">
                        <a:latin typeface="Aptos Display"/>
                        <a:cs typeface="Aptos Display"/>
                      </a:endParaRPr>
                    </a:p>
                  </a:txBody>
                  <a:tcPr vert="horz"/>
                </a:tc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600">
                          <a:solidFill>
                            <a:srgbClr val="000000"/>
                          </a:solidFill>
                          <a:latin typeface="Aptos Display"/>
                          <a:ea typeface="Aptos Display"/>
                          <a:cs typeface="Aptos Display"/>
                        </a:rPr>
                        <a:t>Course over ground</a:t>
                      </a:r>
                      <a:endParaRPr sz="1600">
                        <a:latin typeface="Aptos Display"/>
                        <a:cs typeface="Aptos Display"/>
                      </a:endParaRPr>
                    </a:p>
                  </a:txBody>
                  <a:tcPr vert="horz"/>
                </a:tc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600">
                          <a:solidFill>
                            <a:srgbClr val="000000"/>
                          </a:solidFill>
                          <a:latin typeface="Aptos Display"/>
                          <a:ea typeface="Aptos Display"/>
                          <a:cs typeface="Aptos Display"/>
                        </a:rPr>
                        <a:t>Direction of motion relative to North</a:t>
                      </a:r>
                      <a:endParaRPr sz="1600">
                        <a:latin typeface="Aptos Display"/>
                        <a:cs typeface="Aptos Display"/>
                      </a:endParaRPr>
                    </a:p>
                  </a:txBody>
                  <a:tcPr vert="horz"/>
                </a:tc>
              </a:tr>
              <a:tr h="832160"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600" b="1">
                          <a:solidFill>
                            <a:srgbClr val="000000"/>
                          </a:solidFill>
                          <a:latin typeface="Aptos Display"/>
                          <a:ea typeface="Aptos Display"/>
                          <a:cs typeface="Aptos Display"/>
                        </a:rPr>
                        <a:t>Move</a:t>
                      </a:r>
                      <a:endParaRPr sz="1600">
                        <a:latin typeface="Aptos Display"/>
                        <a:cs typeface="Aptos Display"/>
                      </a:endParaRPr>
                    </a:p>
                  </a:txBody>
                  <a:tcPr vert="horz"/>
                </a:tc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600">
                          <a:solidFill>
                            <a:srgbClr val="000000"/>
                          </a:solidFill>
                          <a:latin typeface="Aptos Display"/>
                          <a:ea typeface="Aptos Display"/>
                          <a:cs typeface="Aptos Display"/>
                        </a:rPr>
                        <a:t>NO</a:t>
                      </a:r>
                      <a:endParaRPr sz="1600">
                        <a:latin typeface="Aptos Display"/>
                        <a:cs typeface="Aptos Display"/>
                      </a:endParaRPr>
                    </a:p>
                  </a:txBody>
                  <a:tcPr vert="horz"/>
                </a:tc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600">
                          <a:solidFill>
                            <a:srgbClr val="000000"/>
                          </a:solidFill>
                          <a:latin typeface="Aptos Display"/>
                          <a:ea typeface="Aptos Display"/>
                          <a:cs typeface="Aptos Display"/>
                        </a:rPr>
                        <a:t>Motion detection flag</a:t>
                      </a:r>
                      <a:endParaRPr sz="1600">
                        <a:latin typeface="Aptos Display"/>
                        <a:cs typeface="Aptos Display"/>
                      </a:endParaRPr>
                    </a:p>
                  </a:txBody>
                  <a:tcPr vert="horz"/>
                </a:tc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600">
                          <a:solidFill>
                            <a:srgbClr val="000000"/>
                          </a:solidFill>
                          <a:latin typeface="Aptos Display"/>
                          <a:ea typeface="Aptos Display"/>
                          <a:cs typeface="Aptos Display"/>
                        </a:rPr>
                        <a:t>Speed below movement threshold</a:t>
                      </a:r>
                      <a:endParaRPr sz="1600">
                        <a:latin typeface="Aptos Display"/>
                        <a:cs typeface="Aptos Display"/>
                      </a:endParaRPr>
                    </a:p>
                  </a:txBody>
                  <a:tcPr vert="horz"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chemeClr val="tx2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94518485" name="Title 1"/>
          <p:cNvSpPr>
            <a:spLocks noGrp="1"/>
          </p:cNvSpPr>
          <p:nvPr>
            <p:ph type="title"/>
          </p:nvPr>
        </p:nvSpPr>
        <p:spPr bwMode="auto">
          <a:xfrm flipH="0" flipV="0">
            <a:off x="139146" y="42545"/>
            <a:ext cx="10515600" cy="1132497"/>
          </a:xfrm>
        </p:spPr>
        <p:txBody>
          <a:bodyPr/>
          <a:lstStyle/>
          <a:p>
            <a:pPr>
              <a:defRPr/>
            </a:pPr>
            <a:r>
              <a:rPr lang="en-US" sz="4400" b="0" i="0" u="none" strike="noStrike" cap="none" spc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</a:rPr>
              <a:t>GPS Speed and Direction</a:t>
            </a:r>
            <a:r>
              <a:rPr lang="en-US" sz="4400" b="0" i="0" u="none" strike="noStrike" cap="none" spc="0">
                <a:solidFill>
                  <a:schemeClr val="bg1"/>
                </a:solidFill>
                <a:latin typeface="Aptos Display"/>
                <a:ea typeface="Arial"/>
                <a:cs typeface="Arial"/>
              </a:rPr>
              <a:t> information</a:t>
            </a:r>
            <a:endParaRPr/>
          </a:p>
        </p:txBody>
      </p:sp>
      <p:sp>
        <p:nvSpPr>
          <p:cNvPr id="1424095063" name="Content Placeholder 2"/>
          <p:cNvSpPr>
            <a:spLocks noGrp="1"/>
          </p:cNvSpPr>
          <p:nvPr>
            <p:ph idx="1"/>
          </p:nvPr>
        </p:nvSpPr>
        <p:spPr bwMode="auto">
          <a:xfrm flipH="0" flipV="0">
            <a:off x="139146" y="987667"/>
            <a:ext cx="11557901" cy="5742290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 fontScale="80000" lnSpcReduction="4000"/>
          </a:bodyPr>
          <a:lstStyle/>
          <a:p>
            <a:pPr>
              <a:defRPr/>
            </a:pP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Learning Value for a Low-Speed Robot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Key Learning Outcomes (Conceptual)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2"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GPS speed is computed using </a:t>
            </a: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Doppler shift</a:t>
            </a: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, not wheel rotation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2"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GPS direction represents </a:t>
            </a: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course of motion</a:t>
            </a: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, not compass heading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2"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Even at low speeds: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3"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Speed values fluctuate near zero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3"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Direction becomes unstable or invalid when stationary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2"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Students observe </a:t>
            </a: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real-world GPS limitations</a:t>
            </a: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, including: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3"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Update delays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3"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Noise at low velocity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3"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Dependency on satellite geometry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What students actually learn (very important)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2"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Why GPS is </a:t>
            </a: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unsuitable for fine indoor motion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2"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Why GPS must be </a:t>
            </a: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combined with encoders or IMU</a:t>
            </a: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 for accurate navigation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2"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How professional robots </a:t>
            </a: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fuse sensors</a:t>
            </a: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 instead of relying on one source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2"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Why thresholds (e.g., </a:t>
            </a: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&gt; 1.0 km/h</a:t>
            </a: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) are required to avoid false motion detection</a:t>
            </a:r>
            <a:endParaRPr/>
          </a:p>
        </p:txBody>
      </p:sp>
      <p:pic>
        <p:nvPicPr>
          <p:cNvPr id="153050170" name="Picture 3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9971310" y="156098"/>
            <a:ext cx="2037717" cy="5492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chemeClr val="tx2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01703293" name="Title 1"/>
          <p:cNvSpPr>
            <a:spLocks noGrp="1"/>
          </p:cNvSpPr>
          <p:nvPr>
            <p:ph type="title"/>
          </p:nvPr>
        </p:nvSpPr>
        <p:spPr bwMode="auto">
          <a:xfrm flipH="0" flipV="0">
            <a:off x="123284" y="-35461"/>
            <a:ext cx="10515600" cy="1103685"/>
          </a:xfrm>
        </p:spPr>
        <p:txBody>
          <a:bodyPr/>
          <a:lstStyle/>
          <a:p>
            <a:pPr>
              <a:defRPr/>
            </a:pPr>
            <a:r>
              <a:rPr lang="en-US" sz="4400" b="0" i="0" u="none" strike="noStrike" cap="none" spc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</a:rPr>
              <a:t>GPS Speed and Direction</a:t>
            </a:r>
            <a:r>
              <a:rPr lang="en-US" sz="4400" b="0" i="0" u="none" strike="noStrike" cap="none" spc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information</a:t>
            </a:r>
            <a:endParaRPr/>
          </a:p>
        </p:txBody>
      </p:sp>
      <p:sp>
        <p:nvSpPr>
          <p:cNvPr id="1111984893" name="Content Placeholder 2"/>
          <p:cNvSpPr>
            <a:spLocks noGrp="1"/>
          </p:cNvSpPr>
          <p:nvPr>
            <p:ph idx="1"/>
          </p:nvPr>
        </p:nvSpPr>
        <p:spPr bwMode="auto">
          <a:xfrm flipH="0" flipV="0">
            <a:off x="187850" y="961401"/>
            <a:ext cx="11643644" cy="5795116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>
              <a:defRPr/>
            </a:pPr>
            <a:r>
              <a:rPr lang="en-US" sz="2800" b="1" i="0" u="none" strike="noStrike" cap="none" spc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</a:rPr>
              <a:t>Robot Car-1 - Assembled view and Creative Board component layout</a:t>
            </a:r>
            <a:endParaRPr sz="2800" b="1" i="0" u="none">
              <a:solidFill>
                <a:schemeClr val="bg1"/>
              </a:solidFill>
              <a:latin typeface="Times New Roman"/>
              <a:ea typeface="Times New Roman"/>
              <a:cs typeface="Times New Roman"/>
            </a:endParaRPr>
          </a:p>
        </p:txBody>
      </p:sp>
      <p:pic>
        <p:nvPicPr>
          <p:cNvPr id="858724234" name="Picture 3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9971313" y="156101"/>
            <a:ext cx="2037719" cy="549228"/>
          </a:xfrm>
          <a:prstGeom prst="rect">
            <a:avLst/>
          </a:prstGeom>
        </p:spPr>
      </p:pic>
      <p:pic>
        <p:nvPicPr>
          <p:cNvPr id="2046301457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526121" y="1554661"/>
            <a:ext cx="4557756" cy="5014917"/>
          </a:xfrm>
          <a:prstGeom prst="rect">
            <a:avLst/>
          </a:prstGeom>
        </p:spPr>
      </p:pic>
      <p:sp>
        <p:nvSpPr>
          <p:cNvPr id="1181889303" name=""/>
          <p:cNvSpPr/>
          <p:nvPr/>
        </p:nvSpPr>
        <p:spPr bwMode="auto">
          <a:xfrm flipH="0" flipV="0">
            <a:off x="3819812" y="3302593"/>
            <a:ext cx="2020724" cy="195841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890052081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 rot="0" flipH="0" flipV="0">
            <a:off x="5840537" y="1495513"/>
            <a:ext cx="5287710" cy="51274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chemeClr val="tx2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53716515" name="Title 1"/>
          <p:cNvSpPr>
            <a:spLocks noGrp="1"/>
          </p:cNvSpPr>
          <p:nvPr>
            <p:ph type="title"/>
          </p:nvPr>
        </p:nvSpPr>
        <p:spPr bwMode="auto">
          <a:xfrm>
            <a:off x="295034" y="-232065"/>
            <a:ext cx="10515600" cy="1325559"/>
          </a:xfrm>
        </p:spPr>
        <p:txBody>
          <a:bodyPr/>
          <a:lstStyle/>
          <a:p>
            <a:pPr>
              <a:defRPr/>
            </a:pPr>
            <a:r>
              <a:rPr lang="en-US" sz="4400" b="0" i="0" u="none" strike="noStrike" cap="none" spc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</a:rPr>
              <a:t>GPS Speed and Direction</a:t>
            </a:r>
            <a:r>
              <a:rPr lang="en-US" sz="4400" b="0" i="0" u="none" strike="noStrike" cap="none" spc="0">
                <a:solidFill>
                  <a:schemeClr val="bg1"/>
                </a:solidFill>
                <a:latin typeface="Aptos Display"/>
                <a:ea typeface="Arial"/>
                <a:cs typeface="Arial"/>
              </a:rPr>
              <a:t> information</a:t>
            </a:r>
            <a:endParaRPr/>
          </a:p>
        </p:txBody>
      </p:sp>
      <p:sp>
        <p:nvSpPr>
          <p:cNvPr id="1353111434" name="Content Placeholder 2"/>
          <p:cNvSpPr>
            <a:spLocks noGrp="1"/>
          </p:cNvSpPr>
          <p:nvPr>
            <p:ph idx="1"/>
          </p:nvPr>
        </p:nvSpPr>
        <p:spPr bwMode="auto">
          <a:xfrm flipH="0" flipV="0">
            <a:off x="295034" y="765121"/>
            <a:ext cx="11196689" cy="5982711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>
              <a:defRPr/>
            </a:pPr>
            <a:r>
              <a:rPr sz="2800" b="1" i="0" u="none">
                <a:solidFill>
                  <a:schemeClr val="accent5"/>
                </a:solidFill>
                <a:latin typeface="Aptos Display"/>
                <a:ea typeface="Aptos Display"/>
                <a:cs typeface="Aptos Display"/>
              </a:rPr>
              <a:t>Critical Programming Setup</a:t>
            </a: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 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MANDATORY Switch Settings Before Uploading Code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Before connecting USB and uploading program: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2">
              <a:defRPr/>
            </a:pPr>
            <a:r>
              <a:rPr sz="2800" b="1" i="1" u="none">
                <a:solidFill>
                  <a:schemeClr val="accent5"/>
                </a:solidFill>
                <a:latin typeface="Aptos Display"/>
                <a:ea typeface="Aptos Display"/>
                <a:cs typeface="Aptos Display"/>
              </a:rPr>
              <a:t>“Motor Driver ON/OFF”  Switch</a:t>
            </a: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 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3">
              <a:defRPr/>
            </a:pPr>
            <a:r>
              <a:rPr sz="2800" b="0" i="0" u="none">
                <a:solidFill>
                  <a:schemeClr val="accent4">
                    <a:lumMod val="75000"/>
                  </a:schemeClr>
                </a:solidFill>
                <a:latin typeface="Aptos Display"/>
                <a:ea typeface="Aptos Display"/>
                <a:cs typeface="Aptos Display"/>
              </a:rPr>
              <a:t>⚠️ MUST BE SET TO: OFF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2">
              <a:defRPr/>
            </a:pP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Why?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3"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Prevents motors from running during code upload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3"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Avoids car moving unexpectedly on desk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3"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Protects USB connection from power surges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</p:txBody>
      </p:sp>
      <p:pic>
        <p:nvPicPr>
          <p:cNvPr id="1574443746" name="Picture 3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9971313" y="156099"/>
            <a:ext cx="2037717" cy="549226"/>
          </a:xfrm>
          <a:prstGeom prst="rect">
            <a:avLst/>
          </a:prstGeom>
        </p:spPr>
      </p:pic>
      <p:sp>
        <p:nvSpPr>
          <p:cNvPr id="292086321" name=""/>
          <p:cNvSpPr txBox="1"/>
          <p:nvPr/>
        </p:nvSpPr>
        <p:spPr bwMode="auto">
          <a:xfrm flipH="0" flipV="0">
            <a:off x="6004378" y="3246120"/>
            <a:ext cx="183240" cy="365756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>
              <a:defRPr/>
            </a:pPr>
            <a:endParaRPr/>
          </a:p>
        </p:txBody>
      </p:sp>
      <p:pic>
        <p:nvPicPr>
          <p:cNvPr id="1175271991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9126493" y="3479257"/>
            <a:ext cx="2545290" cy="28001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chemeClr val="tx2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96374059" name="Title 1"/>
          <p:cNvSpPr>
            <a:spLocks noGrp="1"/>
          </p:cNvSpPr>
          <p:nvPr>
            <p:ph type="title"/>
          </p:nvPr>
        </p:nvSpPr>
        <p:spPr bwMode="auto">
          <a:xfrm>
            <a:off x="295034" y="-232065"/>
            <a:ext cx="10515600" cy="1325559"/>
          </a:xfrm>
        </p:spPr>
        <p:txBody>
          <a:bodyPr/>
          <a:lstStyle/>
          <a:p>
            <a:pPr>
              <a:defRPr/>
            </a:pPr>
            <a:r>
              <a:rPr lang="en-US" sz="4400" b="0" i="0" u="none" strike="noStrike" cap="none" spc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</a:rPr>
              <a:t>GPS Speed and Direction</a:t>
            </a:r>
            <a:r>
              <a:rPr lang="en-US" sz="4400" b="0" i="0" u="none" strike="noStrike" cap="none" spc="0">
                <a:solidFill>
                  <a:schemeClr val="bg1"/>
                </a:solidFill>
                <a:latin typeface="Aptos Display"/>
                <a:ea typeface="Arial"/>
                <a:cs typeface="Arial"/>
              </a:rPr>
              <a:t> information</a:t>
            </a:r>
            <a:endParaRPr/>
          </a:p>
        </p:txBody>
      </p:sp>
      <p:sp>
        <p:nvSpPr>
          <p:cNvPr id="1575190923" name="Content Placeholder 2"/>
          <p:cNvSpPr>
            <a:spLocks noGrp="1"/>
          </p:cNvSpPr>
          <p:nvPr>
            <p:ph idx="1"/>
          </p:nvPr>
        </p:nvSpPr>
        <p:spPr bwMode="auto">
          <a:xfrm flipH="0" flipV="0">
            <a:off x="295034" y="765121"/>
            <a:ext cx="11620618" cy="5982711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>
              <a:defRPr/>
            </a:pP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During Programming (Code Upload):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4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Step 1: Connect USB cable to computer</a:t>
            </a:r>
            <a:endParaRPr sz="2800" b="0" i="0" u="none">
              <a:solidFill>
                <a:schemeClr val="bg1"/>
              </a:solidFill>
              <a:latin typeface="Aptos Display"/>
              <a:ea typeface="Aptos Display"/>
              <a:cs typeface="Aptos Display"/>
            </a:endParaRPr>
          </a:p>
          <a:p>
            <a:pPr lvl="1">
              <a:defRPr/>
            </a:pPr>
            <a:r>
              <a:rPr sz="24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Step 2: Set Switch “</a:t>
            </a:r>
            <a:r>
              <a:rPr lang="en-US" sz="2400" b="1" i="1" u="none" strike="noStrike" cap="none" spc="0">
                <a:solidFill>
                  <a:schemeClr val="accent5"/>
                </a:solidFill>
                <a:latin typeface="Aptos Display"/>
                <a:ea typeface="Aptos Display"/>
                <a:cs typeface="Aptos Display"/>
              </a:rPr>
              <a:t>Motor Driver ON/OFF</a:t>
            </a:r>
            <a:r>
              <a:rPr sz="24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” → OFF</a:t>
            </a:r>
            <a:endParaRPr sz="2800" b="0" i="0" u="none">
              <a:solidFill>
                <a:schemeClr val="bg1"/>
              </a:solidFill>
              <a:latin typeface="Aptos Display"/>
              <a:ea typeface="Aptos Display"/>
              <a:cs typeface="Aptos Display"/>
            </a:endParaRPr>
          </a:p>
          <a:p>
            <a:pPr lvl="1">
              <a:defRPr/>
            </a:pPr>
            <a:r>
              <a:rPr lang="en-US" sz="2400" b="0" i="0" u="none" strike="noStrike" cap="none" spc="0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Step 3: Set Switch “</a:t>
            </a:r>
            <a:r>
              <a:rPr lang="en-US" sz="2400" b="1" i="0" u="none" strike="noStrike" cap="none" spc="0">
                <a:solidFill>
                  <a:schemeClr val="accent5"/>
                </a:solidFill>
                <a:latin typeface="Times New Roman"/>
                <a:ea typeface="Times New Roman"/>
                <a:cs typeface="Times New Roman"/>
              </a:rPr>
              <a:t>Battery ON/OFF </a:t>
            </a:r>
            <a:r>
              <a:rPr lang="en-US" sz="2400" b="0" i="0" u="none" strike="noStrike" cap="none" spc="0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” → OFF -&gt;for batter power</a:t>
            </a:r>
            <a:endParaRPr sz="2800" b="0" i="0" u="none">
              <a:solidFill>
                <a:schemeClr val="bg1"/>
              </a:solidFill>
              <a:latin typeface="Aptos Display"/>
              <a:ea typeface="Aptos Display"/>
              <a:cs typeface="Aptos Display"/>
            </a:endParaRPr>
          </a:p>
          <a:p>
            <a:pPr lvl="1">
              <a:defRPr/>
            </a:pPr>
            <a:r>
              <a:rPr sz="24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Step 4: Upload your the respective program</a:t>
            </a:r>
            <a:endParaRPr sz="2800" b="0" i="0" u="none">
              <a:solidFill>
                <a:schemeClr val="bg1"/>
              </a:solidFill>
              <a:latin typeface="Aptos Display"/>
              <a:ea typeface="Aptos Display"/>
              <a:cs typeface="Aptos Display"/>
            </a:endParaRPr>
          </a:p>
          <a:p>
            <a:pPr lvl="1">
              <a:defRPr/>
            </a:pPr>
            <a:r>
              <a:rPr sz="24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Step 5: Wait for "Upload Complete" message</a:t>
            </a:r>
            <a:endParaRPr sz="2800" b="0" i="0" u="none">
              <a:solidFill>
                <a:schemeClr val="bg1"/>
              </a:solidFill>
              <a:latin typeface="Aptos Display"/>
              <a:ea typeface="Aptos Display"/>
              <a:cs typeface="Aptos Display"/>
            </a:endParaRPr>
          </a:p>
          <a:p>
            <a:pPr lvl="1">
              <a:defRPr/>
            </a:pPr>
            <a:r>
              <a:rPr sz="24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Step 6: Disconnect USB cable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>
              <a:defRPr/>
            </a:pP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Before Testing (Running the Robot):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4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Step 1: Place robot on the ground. No obstacle as this test for basic movements </a:t>
            </a:r>
            <a:endParaRPr sz="2400" b="0" i="0" u="none">
              <a:solidFill>
                <a:schemeClr val="bg1"/>
              </a:solidFill>
              <a:latin typeface="Aptos Display"/>
              <a:ea typeface="Aptos Display"/>
              <a:cs typeface="Aptos Display"/>
            </a:endParaRPr>
          </a:p>
          <a:p>
            <a:pPr lvl="1">
              <a:defRPr/>
            </a:pPr>
            <a:r>
              <a:rPr sz="24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Step 2: Set Switch </a:t>
            </a:r>
            <a:r>
              <a:rPr lang="en-US" sz="2400" b="0" i="0" u="none" strike="noStrike" cap="none" spc="0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“</a:t>
            </a:r>
            <a:r>
              <a:rPr lang="en-US" sz="2400" b="1" i="1" u="none" strike="noStrike" cap="none" spc="0">
                <a:solidFill>
                  <a:schemeClr val="accent5"/>
                </a:solidFill>
                <a:latin typeface="Aptos Display"/>
                <a:ea typeface="Aptos Display"/>
                <a:cs typeface="Aptos Display"/>
              </a:rPr>
              <a:t>Motor Driver ON/OFF</a:t>
            </a:r>
            <a:r>
              <a:rPr lang="en-US" sz="2400" b="0" i="0" u="none" strike="noStrike" cap="none" spc="0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”</a:t>
            </a:r>
            <a:r>
              <a:rPr sz="24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 -&gt;</a:t>
            </a:r>
            <a:r>
              <a:rPr sz="24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ON (  motor driver</a:t>
            </a:r>
            <a:r>
              <a:rPr lang="en-US" sz="2400" b="0" i="0" u="none" strike="noStrike" cap="none" spc="0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 ON</a:t>
            </a:r>
            <a:r>
              <a:rPr sz="24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)</a:t>
            </a:r>
            <a:endParaRPr sz="2400" b="0" i="0" u="none">
              <a:solidFill>
                <a:schemeClr val="bg1"/>
              </a:solidFill>
              <a:latin typeface="Aptos Display"/>
              <a:ea typeface="Aptos Display"/>
              <a:cs typeface="Aptos Display"/>
            </a:endParaRPr>
          </a:p>
          <a:p>
            <a:pPr lvl="1">
              <a:defRPr/>
            </a:pPr>
            <a:r>
              <a:rPr lang="en-US" sz="2400" b="0" i="0" u="none" strike="noStrike" cap="none" spc="0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Step 3: Set Switch “</a:t>
            </a:r>
            <a:r>
              <a:rPr lang="en-US" sz="2800" b="1" i="0" u="none" strike="noStrike" cap="none" spc="0">
                <a:solidFill>
                  <a:schemeClr val="accent5"/>
                </a:solidFill>
                <a:latin typeface="Times New Roman"/>
                <a:ea typeface="Times New Roman"/>
                <a:cs typeface="Times New Roman"/>
              </a:rPr>
              <a:t>Battery ON/OFF</a:t>
            </a:r>
            <a:r>
              <a:rPr lang="en-US" sz="2400" b="0" i="0" u="none" strike="noStrike" cap="none" spc="0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” → ON -&gt; for batter power</a:t>
            </a:r>
            <a:endParaRPr sz="2400" b="0" i="0" u="none">
              <a:solidFill>
                <a:schemeClr val="bg1"/>
              </a:solidFill>
              <a:latin typeface="Aptos Display"/>
              <a:ea typeface="Aptos Display"/>
              <a:cs typeface="Aptos Display"/>
            </a:endParaRPr>
          </a:p>
          <a:p>
            <a:pPr lvl="1">
              <a:defRPr/>
            </a:pPr>
            <a:r>
              <a:rPr sz="24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Step 4: Monitor the Robot car-3 Movements &amp; OLED , Monitior the functionality according to the program</a:t>
            </a:r>
            <a:endParaRPr sz="2400" b="0" i="0" u="none">
              <a:solidFill>
                <a:schemeClr val="bg1"/>
              </a:solidFill>
              <a:latin typeface="Aptos Display"/>
              <a:ea typeface="Aptos Display"/>
              <a:cs typeface="Aptos Display"/>
            </a:endParaRPr>
          </a:p>
        </p:txBody>
      </p:sp>
      <p:pic>
        <p:nvPicPr>
          <p:cNvPr id="1123719856" name="Picture 3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9971313" y="156099"/>
            <a:ext cx="2037717" cy="549226"/>
          </a:xfrm>
          <a:prstGeom prst="rect">
            <a:avLst/>
          </a:prstGeom>
        </p:spPr>
      </p:pic>
      <p:sp>
        <p:nvSpPr>
          <p:cNvPr id="1229957824" name=""/>
          <p:cNvSpPr txBox="1"/>
          <p:nvPr/>
        </p:nvSpPr>
        <p:spPr bwMode="auto">
          <a:xfrm flipH="0" flipV="0">
            <a:off x="6004378" y="3246120"/>
            <a:ext cx="183240" cy="365756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>
              <a:defRPr/>
            </a:pPr>
            <a:endParaRPr/>
          </a:p>
        </p:txBody>
      </p:sp>
      <p:sp>
        <p:nvSpPr>
          <p:cNvPr id="356745351" name=""/>
          <p:cNvSpPr txBox="1"/>
          <p:nvPr/>
        </p:nvSpPr>
        <p:spPr bwMode="auto">
          <a:xfrm flipH="0" flipV="0">
            <a:off x="714249" y="6275382"/>
            <a:ext cx="2862434" cy="36575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>
              <a:defRPr/>
            </a:pPr>
            <a:r>
              <a:rPr b="0" i="0" u="none">
                <a:solidFill>
                  <a:schemeClr val="bg1"/>
                </a:solidFill>
                <a:latin typeface="Times New Roman"/>
                <a:ea typeface="Times New Roman"/>
                <a:cs typeface="Times New Roman"/>
              </a:rPr>
              <a:t>Lesson Code – GitHub URL:</a:t>
            </a:r>
            <a:endParaRPr/>
          </a:p>
        </p:txBody>
      </p:sp>
      <p:sp>
        <p:nvSpPr>
          <p:cNvPr id="308221424" name=""/>
          <p:cNvSpPr txBox="1"/>
          <p:nvPr/>
        </p:nvSpPr>
        <p:spPr bwMode="auto">
          <a:xfrm flipH="0" flipV="0">
            <a:off x="4725623" y="5833071"/>
            <a:ext cx="6875142" cy="91476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>
              <a:defRPr/>
            </a:pPr>
            <a:r>
              <a:rPr>
                <a:solidFill>
                  <a:schemeClr val="bg1"/>
                </a:solidFill>
              </a:rPr>
              <a:t>https://github.com/info-zas/zas-robotics-car-3-encoders-imu-gps/tree/main/01_FoundationProjects/07_Car-3_GPS_Velocity_and_Heading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chemeClr val="tx2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64218869" name="Title 1"/>
          <p:cNvSpPr>
            <a:spLocks noGrp="1"/>
          </p:cNvSpPr>
          <p:nvPr>
            <p:ph type="title"/>
          </p:nvPr>
        </p:nvSpPr>
        <p:spPr bwMode="auto">
          <a:xfrm flipH="0" flipV="0">
            <a:off x="838197" y="365123"/>
            <a:ext cx="10515600" cy="2536883"/>
          </a:xfrm>
        </p:spPr>
        <p:txBody>
          <a:bodyPr/>
          <a:lstStyle/>
          <a:p>
            <a:pPr>
              <a:defRPr/>
            </a:pPr>
            <a:r>
              <a:rPr lang="en-GB">
                <a:solidFill>
                  <a:schemeClr val="bg1"/>
                </a:solidFill>
              </a:rPr>
              <a:t>Q&amp;A</a:t>
            </a:r>
            <a:endParaRPr/>
          </a:p>
        </p:txBody>
      </p:sp>
      <p:sp>
        <p:nvSpPr>
          <p:cNvPr id="683535492" name="Content Placeholder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>
              <a:defRPr/>
            </a:pPr>
            <a:endParaRPr lang="en-GB"/>
          </a:p>
          <a:p>
            <a:pPr>
              <a:defRPr/>
            </a:pPr>
            <a:endParaRPr sz="2800" b="0" i="0" u="none">
              <a:solidFill>
                <a:schemeClr val="bg1"/>
              </a:solidFill>
              <a:latin typeface="Times New Roman"/>
              <a:ea typeface="Times New Roman"/>
              <a:cs typeface="Times New Roman"/>
            </a:endParaRPr>
          </a:p>
          <a:p>
            <a:pPr>
              <a:defRPr/>
            </a:pPr>
            <a:r>
              <a:rPr sz="2800" b="1" i="0" u="none">
                <a:solidFill>
                  <a:schemeClr val="bg1"/>
                </a:solidFill>
                <a:latin typeface="Times New Roman"/>
                <a:ea typeface="Times New Roman"/>
                <a:cs typeface="Times New Roman"/>
              </a:rPr>
              <a:t>Invite Questions</a:t>
            </a:r>
            <a:r>
              <a:rPr sz="2800" b="0" i="0" u="none">
                <a:solidFill>
                  <a:schemeClr val="bg1"/>
                </a:solidFill>
                <a:latin typeface="Times New Roman"/>
                <a:ea typeface="Times New Roman"/>
                <a:cs typeface="Times New Roman"/>
              </a:rPr>
              <a:t>: Encourage the audience to ask questions for further clarification or discussion.</a:t>
            </a:r>
            <a:endParaRPr sz="2800" b="0" i="0" u="none">
              <a:solidFill>
                <a:schemeClr val="bg1"/>
              </a:solidFill>
              <a:latin typeface="Times New Roman"/>
              <a:ea typeface="Times New Roman"/>
              <a:cs typeface="Times New Roman"/>
            </a:endParaRPr>
          </a:p>
          <a:p>
            <a:pPr marL="0" indent="0">
              <a:buFont typeface="Arial"/>
              <a:buNone/>
              <a:defRPr/>
            </a:pPr>
            <a:endParaRPr lang="en-GB">
              <a:solidFill>
                <a:schemeClr val="bg1"/>
              </a:solidFill>
            </a:endParaRPr>
          </a:p>
        </p:txBody>
      </p:sp>
      <p:pic>
        <p:nvPicPr>
          <p:cNvPr id="1444445086" name="Picture 3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9971313" y="156101"/>
            <a:ext cx="2037719" cy="54922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chemeClr val="tx2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70100305" name="Title 1"/>
          <p:cNvSpPr>
            <a:spLocks noGrp="1"/>
          </p:cNvSpPr>
          <p:nvPr>
            <p:ph type="title"/>
          </p:nvPr>
        </p:nvSpPr>
        <p:spPr bwMode="auto">
          <a:xfrm flipH="0" flipV="0">
            <a:off x="123283" y="-35460"/>
            <a:ext cx="10515600" cy="1103684"/>
          </a:xfrm>
        </p:spPr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rmAutofit/>
          </a:bodyPr>
          <a:lstStyle/>
          <a:p>
            <a:pPr>
              <a:defRPr/>
            </a:pPr>
            <a:r>
              <a:rPr lang="en-US" sz="4400" b="0" i="0" u="none" strike="noStrike" cap="none" spc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</a:rPr>
              <a:t>GPS Speed and Direction</a:t>
            </a:r>
            <a:r>
              <a:rPr lang="en-US" sz="4400" b="0" i="0" u="none" strike="noStrike" cap="none" spc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information</a:t>
            </a:r>
            <a:endParaRPr/>
          </a:p>
        </p:txBody>
      </p:sp>
      <p:sp>
        <p:nvSpPr>
          <p:cNvPr id="825905962" name="Content Placeholder 2"/>
          <p:cNvSpPr>
            <a:spLocks noGrp="1"/>
          </p:cNvSpPr>
          <p:nvPr>
            <p:ph idx="1"/>
          </p:nvPr>
        </p:nvSpPr>
        <p:spPr bwMode="auto">
          <a:xfrm flipH="0" flipV="0">
            <a:off x="123282" y="1161693"/>
            <a:ext cx="11643644" cy="5795115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>
              <a:defRPr/>
            </a:pPr>
            <a:r>
              <a:rPr lang="en-US" sz="2800" b="1" i="0" u="none" strike="noStrike" cap="none" spc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</a:rPr>
              <a:t>GPS &amp; GPS Antenna mounter on Robot Car-3</a:t>
            </a:r>
            <a:endParaRPr sz="2800" b="1" i="0" u="none">
              <a:solidFill>
                <a:schemeClr val="bg1"/>
              </a:solidFill>
              <a:latin typeface="Times New Roman"/>
              <a:ea typeface="Times New Roman"/>
              <a:cs typeface="Times New Roman"/>
            </a:endParaRPr>
          </a:p>
        </p:txBody>
      </p:sp>
      <p:pic>
        <p:nvPicPr>
          <p:cNvPr id="1795447697" name="Picture 3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9971313" y="156100"/>
            <a:ext cx="2037718" cy="549227"/>
          </a:xfrm>
          <a:prstGeom prst="rect">
            <a:avLst/>
          </a:prstGeom>
        </p:spPr>
      </p:pic>
      <p:pic>
        <p:nvPicPr>
          <p:cNvPr id="1832590782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4140280" y="1690272"/>
            <a:ext cx="4032545" cy="4551017"/>
          </a:xfrm>
          <a:prstGeom prst="rect">
            <a:avLst/>
          </a:prstGeom>
        </p:spPr>
      </p:pic>
      <p:pic>
        <p:nvPicPr>
          <p:cNvPr id="2075276409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 flipH="0" flipV="0">
            <a:off x="1842954" y="3624840"/>
            <a:ext cx="1772199" cy="2107962"/>
          </a:xfrm>
          <a:prstGeom prst="rect">
            <a:avLst/>
          </a:prstGeom>
        </p:spPr>
      </p:pic>
      <p:sp>
        <p:nvSpPr>
          <p:cNvPr id="1746564242" name=""/>
          <p:cNvSpPr/>
          <p:nvPr/>
        </p:nvSpPr>
        <p:spPr bwMode="auto">
          <a:xfrm flipH="0" flipV="0">
            <a:off x="3410326" y="4059252"/>
            <a:ext cx="1655746" cy="186939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chemeClr val="tx2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73152687" name="Title 1"/>
          <p:cNvSpPr>
            <a:spLocks noGrp="1"/>
          </p:cNvSpPr>
          <p:nvPr>
            <p:ph type="title"/>
          </p:nvPr>
        </p:nvSpPr>
        <p:spPr bwMode="auto">
          <a:xfrm flipH="0" flipV="0">
            <a:off x="393105" y="42546"/>
            <a:ext cx="10515600" cy="1132498"/>
          </a:xfrm>
        </p:spPr>
        <p:txBody>
          <a:bodyPr/>
          <a:lstStyle/>
          <a:p>
            <a:pPr>
              <a:defRPr/>
            </a:pPr>
            <a:r>
              <a:rPr lang="en-GB">
                <a:solidFill>
                  <a:schemeClr val="bg1"/>
                </a:solidFill>
              </a:rPr>
              <a:t> </a:t>
            </a:r>
            <a:r>
              <a:rPr lang="en-US" sz="4400" b="0" i="0" u="none" strike="noStrike" cap="none" spc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</a:rPr>
              <a:t>GPS Speed and Direction</a:t>
            </a:r>
            <a:r>
              <a:rPr lang="en-US" sz="4400" b="0" i="0" u="none" strike="noStrike" cap="none" spc="0">
                <a:solidFill>
                  <a:schemeClr val="bg1"/>
                </a:solidFill>
                <a:latin typeface="Aptos Display"/>
                <a:ea typeface="Arial"/>
                <a:cs typeface="Arial"/>
              </a:rPr>
              <a:t> information</a:t>
            </a:r>
            <a:endParaRPr/>
          </a:p>
        </p:txBody>
      </p:sp>
      <p:sp>
        <p:nvSpPr>
          <p:cNvPr id="1923137900" name="Content Placeholder 2"/>
          <p:cNvSpPr>
            <a:spLocks noGrp="1"/>
          </p:cNvSpPr>
          <p:nvPr>
            <p:ph idx="1"/>
          </p:nvPr>
        </p:nvSpPr>
        <p:spPr bwMode="auto">
          <a:xfrm flipH="0" flipV="0">
            <a:off x="214556" y="1094927"/>
            <a:ext cx="11655545" cy="5714995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 fontScale="90000" lnSpcReduction="2000"/>
          </a:bodyPr>
          <a:lstStyle/>
          <a:p>
            <a:pPr>
              <a:defRPr/>
            </a:pP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Experiment Overview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This experiment demonstrates how GPS data can be used to determine the </a:t>
            </a: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linear speed</a:t>
            </a: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 and </a:t>
            </a: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direction of movement</a:t>
            </a: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 of a mobile robotic platform.</a:t>
            </a:r>
            <a:endParaRPr sz="2800" b="0" i="0" u="none">
              <a:solidFill>
                <a:schemeClr val="bg1"/>
              </a:solidFill>
              <a:latin typeface="Aptos Display"/>
              <a:ea typeface="Aptos Display"/>
              <a:cs typeface="Aptos Display"/>
            </a:endParaRPr>
          </a:p>
          <a:p>
            <a:pPr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 </a:t>
            </a: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The GPS receiver continuously computes motion parameters based on satellite signals and provides real-time speed and course information, which is displayed on an OLED interface.</a:t>
            </a:r>
            <a:endParaRPr sz="2800"/>
          </a:p>
          <a:p>
            <a:pPr>
              <a:defRPr/>
            </a:pP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Objective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The objective of this experiment is to: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Determine whether a valid GPS fix is available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Measure the instantaneous speed of the robot using GPS velocity data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Determine the direction of movement using GPS course information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Identify whether the robot is stationary or in motion based on speed thresholding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Visualize motion parameters clearly on an OLED display</a:t>
            </a:r>
            <a:endParaRPr/>
          </a:p>
        </p:txBody>
      </p:sp>
      <p:pic>
        <p:nvPicPr>
          <p:cNvPr id="525550852" name="Picture 3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9971311" y="156099"/>
            <a:ext cx="2037717" cy="54922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chemeClr val="tx2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56336079" name="Title 1"/>
          <p:cNvSpPr>
            <a:spLocks noGrp="1"/>
          </p:cNvSpPr>
          <p:nvPr>
            <p:ph type="title"/>
          </p:nvPr>
        </p:nvSpPr>
        <p:spPr bwMode="auto">
          <a:xfrm flipH="0" flipV="0">
            <a:off x="393106" y="42547"/>
            <a:ext cx="10515600" cy="1132499"/>
          </a:xfrm>
        </p:spPr>
        <p:txBody>
          <a:bodyPr/>
          <a:lstStyle/>
          <a:p>
            <a:pPr>
              <a:defRPr/>
            </a:pPr>
            <a:r>
              <a:rPr lang="en-GB">
                <a:solidFill>
                  <a:schemeClr val="bg1"/>
                </a:solidFill>
              </a:rPr>
              <a:t> </a:t>
            </a:r>
            <a:r>
              <a:rPr lang="en-US" sz="4400" b="0" i="0" u="none" strike="noStrike" cap="none" spc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</a:rPr>
              <a:t>GPS Speed and Direction</a:t>
            </a:r>
            <a:r>
              <a:rPr lang="en-US" sz="4400" b="0" i="0" u="none" strike="noStrike" cap="none" spc="0">
                <a:solidFill>
                  <a:schemeClr val="bg1"/>
                </a:solidFill>
                <a:latin typeface="Aptos Display"/>
                <a:ea typeface="Arial"/>
                <a:cs typeface="Arial"/>
              </a:rPr>
              <a:t> information</a:t>
            </a:r>
            <a:endParaRPr/>
          </a:p>
        </p:txBody>
      </p:sp>
      <p:sp>
        <p:nvSpPr>
          <p:cNvPr id="1815562454" name="Content Placeholder 2"/>
          <p:cNvSpPr>
            <a:spLocks noGrp="1"/>
          </p:cNvSpPr>
          <p:nvPr>
            <p:ph idx="1"/>
          </p:nvPr>
        </p:nvSpPr>
        <p:spPr bwMode="auto">
          <a:xfrm flipH="0" flipV="0">
            <a:off x="330279" y="1094929"/>
            <a:ext cx="11023516" cy="5714997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>
              <a:defRPr/>
            </a:pP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Key GPS Parameters Used</a:t>
            </a:r>
            <a:endParaRPr sz="2800">
              <a:solidFill>
                <a:schemeClr val="bg1"/>
              </a:solidFill>
              <a:latin typeface="Aptos Display"/>
              <a:ea typeface="Aptos Display"/>
              <a:cs typeface="Aptos Display"/>
            </a:endParaRPr>
          </a:p>
          <a:p>
            <a:pPr marL="0" indent="0">
              <a:buFont typeface="Arial"/>
              <a:buNone/>
              <a:defRPr/>
            </a:pP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4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Fix Status</a:t>
            </a:r>
            <a:br>
              <a:rPr sz="24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</a:br>
            <a:r>
              <a:rPr sz="24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	</a:t>
            </a:r>
            <a:r>
              <a:rPr sz="24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 Indicates whether the GPS receiver has successfully locked onto satellites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4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Satellite Count</a:t>
            </a:r>
            <a:br>
              <a:rPr sz="24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</a:br>
            <a:r>
              <a:rPr sz="24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	</a:t>
            </a:r>
            <a:r>
              <a:rPr sz="24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 Number of satellites contributing to the current position solution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4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Speed (km/h)</a:t>
            </a:r>
            <a:br>
              <a:rPr sz="24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</a:br>
            <a:r>
              <a:rPr sz="24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	</a:t>
            </a:r>
            <a:r>
              <a:rPr sz="24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 Calculated internally by the GPS module using Doppler shift data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4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Course / Direction (degrees)</a:t>
            </a:r>
            <a:br>
              <a:rPr sz="24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</a:br>
            <a:r>
              <a:rPr sz="24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	</a:t>
            </a:r>
            <a:r>
              <a:rPr sz="24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 Direction of motion relative to geographic North (0°–360°)</a:t>
            </a:r>
            <a:endParaRPr/>
          </a:p>
        </p:txBody>
      </p:sp>
      <p:pic>
        <p:nvPicPr>
          <p:cNvPr id="1337766206" name="Picture 3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9971312" y="156100"/>
            <a:ext cx="2037718" cy="54922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chemeClr val="tx2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17516378" name="Title 1"/>
          <p:cNvSpPr>
            <a:spLocks noGrp="1"/>
          </p:cNvSpPr>
          <p:nvPr>
            <p:ph type="title"/>
          </p:nvPr>
        </p:nvSpPr>
        <p:spPr bwMode="auto">
          <a:xfrm flipH="0" flipV="0">
            <a:off x="393105" y="42546"/>
            <a:ext cx="10515600" cy="1132498"/>
          </a:xfrm>
        </p:spPr>
        <p:txBody>
          <a:bodyPr/>
          <a:lstStyle/>
          <a:p>
            <a:pPr>
              <a:defRPr/>
            </a:pPr>
            <a:r>
              <a:rPr lang="en-GB">
                <a:solidFill>
                  <a:schemeClr val="bg1"/>
                </a:solidFill>
              </a:rPr>
              <a:t> </a:t>
            </a:r>
            <a:r>
              <a:rPr lang="en-US" sz="4400" b="0" i="0" u="none" strike="noStrike" cap="none" spc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</a:rPr>
              <a:t>GPS Speed and Direction</a:t>
            </a:r>
            <a:r>
              <a:rPr lang="en-US" sz="4400" b="0" i="0" u="none" strike="noStrike" cap="none" spc="0">
                <a:solidFill>
                  <a:schemeClr val="bg1"/>
                </a:solidFill>
                <a:latin typeface="Aptos Display"/>
                <a:ea typeface="Arial"/>
                <a:cs typeface="Arial"/>
              </a:rPr>
              <a:t> information</a:t>
            </a:r>
            <a:endParaRPr/>
          </a:p>
        </p:txBody>
      </p:sp>
      <p:sp>
        <p:nvSpPr>
          <p:cNvPr id="1322550014" name="Content Placeholder 2"/>
          <p:cNvSpPr>
            <a:spLocks noGrp="1"/>
          </p:cNvSpPr>
          <p:nvPr>
            <p:ph idx="1"/>
          </p:nvPr>
        </p:nvSpPr>
        <p:spPr bwMode="auto">
          <a:xfrm flipH="0" flipV="0">
            <a:off x="330278" y="1094928"/>
            <a:ext cx="11023515" cy="5714995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>
              <a:defRPr/>
            </a:pP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Speed Measurement Concept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GPS speed is calculated based on </a:t>
            </a: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Doppler frequency shift</a:t>
            </a: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 of satellite signals.</a:t>
            </a:r>
            <a:b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</a:b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 This method provides: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High accuracy during motion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Reliable speed readings independent of wheel slip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Stable measurements at moderate and higher velocities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Speed values are displayed in </a:t>
            </a: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kilometers per hour (km/h)</a:t>
            </a: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.</a:t>
            </a:r>
            <a:endParaRPr/>
          </a:p>
        </p:txBody>
      </p:sp>
      <p:pic>
        <p:nvPicPr>
          <p:cNvPr id="1595320793" name="Picture 3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9971311" y="156099"/>
            <a:ext cx="2037717" cy="54922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chemeClr val="tx2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85778320" name="Title 1"/>
          <p:cNvSpPr>
            <a:spLocks noGrp="1"/>
          </p:cNvSpPr>
          <p:nvPr>
            <p:ph type="title"/>
          </p:nvPr>
        </p:nvSpPr>
        <p:spPr bwMode="auto">
          <a:xfrm flipH="0" flipV="0">
            <a:off x="393105" y="42546"/>
            <a:ext cx="10515600" cy="1132498"/>
          </a:xfrm>
        </p:spPr>
        <p:txBody>
          <a:bodyPr/>
          <a:lstStyle/>
          <a:p>
            <a:pPr>
              <a:defRPr/>
            </a:pPr>
            <a:r>
              <a:rPr lang="en-GB">
                <a:solidFill>
                  <a:schemeClr val="bg1"/>
                </a:solidFill>
              </a:rPr>
              <a:t> </a:t>
            </a:r>
            <a:r>
              <a:rPr lang="en-US" sz="4400" b="0" i="0" u="none" strike="noStrike" cap="none" spc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</a:rPr>
              <a:t>GPS Speed and Direction</a:t>
            </a:r>
            <a:r>
              <a:rPr lang="en-US" sz="4400" b="0" i="0" u="none" strike="noStrike" cap="none" spc="0">
                <a:solidFill>
                  <a:schemeClr val="bg1"/>
                </a:solidFill>
                <a:latin typeface="Aptos Display"/>
                <a:ea typeface="Arial"/>
                <a:cs typeface="Arial"/>
              </a:rPr>
              <a:t> information</a:t>
            </a:r>
            <a:endParaRPr/>
          </a:p>
        </p:txBody>
      </p:sp>
      <p:sp>
        <p:nvSpPr>
          <p:cNvPr id="2097021492" name="Content Placeholder 2"/>
          <p:cNvSpPr>
            <a:spLocks noGrp="1"/>
          </p:cNvSpPr>
          <p:nvPr>
            <p:ph idx="1"/>
          </p:nvPr>
        </p:nvSpPr>
        <p:spPr bwMode="auto">
          <a:xfrm flipH="0" flipV="0">
            <a:off x="330278" y="1094928"/>
            <a:ext cx="11023515" cy="5714995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>
              <a:defRPr/>
            </a:pP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Direction (Course) Concept</a:t>
            </a:r>
            <a:endParaRPr sz="2800">
              <a:solidFill>
                <a:schemeClr val="bg1"/>
              </a:solidFill>
              <a:latin typeface="Aptos Display"/>
              <a:ea typeface="Aptos Display"/>
              <a:cs typeface="Aptos Display"/>
            </a:endParaRPr>
          </a:p>
          <a:p>
            <a:pPr marL="0" indent="0">
              <a:buFont typeface="Arial"/>
              <a:buNone/>
              <a:defRPr/>
            </a:pP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The direction of movement represents the </a:t>
            </a: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bearing of motion</a:t>
            </a: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, not the compass heading.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4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0° → North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4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90° → East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4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180° → South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4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270° → West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Course information becomes valid </a:t>
            </a: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only when the robot is moving</a:t>
            </a: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.</a:t>
            </a:r>
            <a:endParaRPr/>
          </a:p>
        </p:txBody>
      </p:sp>
      <p:pic>
        <p:nvPicPr>
          <p:cNvPr id="773279354" name="Picture 3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9971311" y="156099"/>
            <a:ext cx="2037717" cy="54922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chemeClr val="tx2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74884611" name="Title 1"/>
          <p:cNvSpPr>
            <a:spLocks noGrp="1"/>
          </p:cNvSpPr>
          <p:nvPr>
            <p:ph type="title"/>
          </p:nvPr>
        </p:nvSpPr>
        <p:spPr bwMode="auto">
          <a:xfrm flipH="0" flipV="0">
            <a:off x="393105" y="42546"/>
            <a:ext cx="10515600" cy="1132498"/>
          </a:xfrm>
        </p:spPr>
        <p:txBody>
          <a:bodyPr/>
          <a:lstStyle/>
          <a:p>
            <a:pPr>
              <a:defRPr/>
            </a:pPr>
            <a:r>
              <a:rPr lang="en-GB">
                <a:solidFill>
                  <a:schemeClr val="bg1"/>
                </a:solidFill>
              </a:rPr>
              <a:t> </a:t>
            </a:r>
            <a:r>
              <a:rPr lang="en-US" sz="4400" b="0" i="0" u="none" strike="noStrike" cap="none" spc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</a:rPr>
              <a:t>GPS Speed and Direction</a:t>
            </a:r>
            <a:r>
              <a:rPr lang="en-US" sz="4400" b="0" i="0" u="none" strike="noStrike" cap="none" spc="0">
                <a:solidFill>
                  <a:schemeClr val="bg1"/>
                </a:solidFill>
                <a:latin typeface="Aptos Display"/>
                <a:ea typeface="Arial"/>
                <a:cs typeface="Arial"/>
              </a:rPr>
              <a:t> information</a:t>
            </a:r>
            <a:endParaRPr/>
          </a:p>
        </p:txBody>
      </p:sp>
      <p:sp>
        <p:nvSpPr>
          <p:cNvPr id="62327005" name="Content Placeholder 2"/>
          <p:cNvSpPr>
            <a:spLocks noGrp="1"/>
          </p:cNvSpPr>
          <p:nvPr>
            <p:ph idx="1"/>
          </p:nvPr>
        </p:nvSpPr>
        <p:spPr bwMode="auto">
          <a:xfrm flipH="0" flipV="0">
            <a:off x="330278" y="1094928"/>
            <a:ext cx="11023515" cy="5714995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>
              <a:defRPr/>
            </a:pP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 Program Execution Flow</a:t>
            </a:r>
            <a:endParaRPr sz="2800">
              <a:solidFill>
                <a:schemeClr val="bg1"/>
              </a:solidFill>
              <a:latin typeface="Aptos Display"/>
              <a:ea typeface="Aptos Display"/>
              <a:cs typeface="Aptos Display"/>
            </a:endParaRPr>
          </a:p>
          <a:p>
            <a:pPr marL="0" indent="0">
              <a:buFont typeface="Arial"/>
              <a:buNone/>
              <a:defRPr/>
            </a:pP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4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GPS serial data is continuously read and decoded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4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OLED is refreshed every 500 ms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4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GPS fix and satellite count are checked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4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Speed and direction values are extracted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4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Motion status is determined using speed threshold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4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All parameters are displayed on the OLED</a:t>
            </a:r>
            <a:endParaRPr/>
          </a:p>
        </p:txBody>
      </p:sp>
      <p:pic>
        <p:nvPicPr>
          <p:cNvPr id="211852441" name="Picture 3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9971311" y="156099"/>
            <a:ext cx="2037717" cy="54922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chemeClr val="tx2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81848174" name="Title 1"/>
          <p:cNvSpPr>
            <a:spLocks noGrp="1"/>
          </p:cNvSpPr>
          <p:nvPr>
            <p:ph type="title"/>
          </p:nvPr>
        </p:nvSpPr>
        <p:spPr bwMode="auto">
          <a:xfrm flipH="0" flipV="0">
            <a:off x="393105" y="42546"/>
            <a:ext cx="10515600" cy="1132498"/>
          </a:xfrm>
        </p:spPr>
        <p:txBody>
          <a:bodyPr/>
          <a:lstStyle/>
          <a:p>
            <a:pPr>
              <a:defRPr/>
            </a:pPr>
            <a:r>
              <a:rPr lang="en-GB">
                <a:solidFill>
                  <a:schemeClr val="bg1"/>
                </a:solidFill>
              </a:rPr>
              <a:t> </a:t>
            </a:r>
            <a:r>
              <a:rPr lang="en-US" sz="4400" b="0" i="0" u="none" strike="noStrike" cap="none" spc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</a:rPr>
              <a:t>GPS Speed and Direction</a:t>
            </a:r>
            <a:r>
              <a:rPr lang="en-US" sz="4400" b="0" i="0" u="none" strike="noStrike" cap="none" spc="0">
                <a:solidFill>
                  <a:schemeClr val="bg1"/>
                </a:solidFill>
                <a:latin typeface="Aptos Display"/>
                <a:ea typeface="Arial"/>
                <a:cs typeface="Arial"/>
              </a:rPr>
              <a:t> information</a:t>
            </a:r>
            <a:endParaRPr/>
          </a:p>
        </p:txBody>
      </p:sp>
      <p:sp>
        <p:nvSpPr>
          <p:cNvPr id="1094055859" name="Content Placeholder 2"/>
          <p:cNvSpPr>
            <a:spLocks noGrp="1"/>
          </p:cNvSpPr>
          <p:nvPr>
            <p:ph idx="1"/>
          </p:nvPr>
        </p:nvSpPr>
        <p:spPr bwMode="auto">
          <a:xfrm flipH="0" flipV="0">
            <a:off x="330278" y="1094928"/>
            <a:ext cx="11023515" cy="5714995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>
              <a:defRPr/>
            </a:pP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OLED Display Parameters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4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The OLED displays: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4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GPS Fix status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4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Number of satellites in use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4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Current speed in km/h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4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Direction of movement in degrees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4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Motion status (YES / NO)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4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This provides immediate visual feedback during testing.</a:t>
            </a:r>
            <a:endParaRPr/>
          </a:p>
        </p:txBody>
      </p:sp>
      <p:pic>
        <p:nvPicPr>
          <p:cNvPr id="603122958" name="Picture 3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9971311" y="156099"/>
            <a:ext cx="2037717" cy="54922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theme/_rels/theme1.xml.rels><?xml version="1.0" encoding="UTF-8" standalone="yes"?><Relationships xmlns="http://schemas.openxmlformats.org/package/2006/relationships"></Relationships>
</file>

<file path=ppt/theme/_rels/theme2.xml.rels><?xml version="1.0" encoding="UTF-8" standalone="yes"?><Relationships xmlns="http://schemas.openxmlformats.org/package/2006/relationships"></Relationships>
</file>

<file path=ppt/theme/theme1.xml><?xml version="1.0" encoding="utf-8"?>
<a:theme xmlns:a="http://schemas.openxmlformats.org/drawingml/2006/main" xmlns:r="http://schemas.openxmlformats.org/officeDocument/2006/relationships" xmlns:p="http://schemas.openxmlformats.org/presentationml/2006/main" name="1_Office Theme">
  <a:themeElements>
    <a:clrScheme name="ZASRobotics">
      <a:dk1>
        <a:sysClr val="windowText" lastClr="000000"/>
      </a:dk1>
      <a:lt1>
        <a:sysClr val="window" lastClr="FFFFFF"/>
      </a:lt1>
      <a:dk2>
        <a:srgbClr val="0E2841"/>
      </a:dk2>
      <a:lt2>
        <a:srgbClr val="8ECAE6"/>
      </a:lt2>
      <a:accent1>
        <a:srgbClr val="219EBC"/>
      </a:accent1>
      <a:accent2>
        <a:srgbClr val="8ECAE6"/>
      </a:accent2>
      <a:accent3>
        <a:srgbClr val="023047"/>
      </a:accent3>
      <a:accent4>
        <a:srgbClr val="FF715B"/>
      </a:accent4>
      <a:accent5>
        <a:srgbClr val="F9CB40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/>
        <a:ea typeface="Arial"/>
        <a:cs typeface="Arial"/>
      </a:majorFont>
      <a:minorFont>
        <a:latin typeface="Aptos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 bwMode="auto"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</a:theme>
</file>

<file path=ppt/theme/theme2.xml><?xml version="1.0" encoding="utf-8"?>
<a:theme xmlns:a="http://schemas.openxmlformats.org/drawingml/2006/main" xmlns:r="http://schemas.openxmlformats.org/officeDocument/2006/relationships" xmlns:p="http://schemas.openxmlformats.org/presentationml/2006/main" name="1_Office Theme">
  <a:themeElements>
    <a:clrScheme name="ZASRobotics">
      <a:dk1>
        <a:sysClr val="windowText" lastClr="000000"/>
      </a:dk1>
      <a:lt1>
        <a:sysClr val="window" lastClr="FFFFFF"/>
      </a:lt1>
      <a:dk2>
        <a:srgbClr val="0E2841"/>
      </a:dk2>
      <a:lt2>
        <a:srgbClr val="8ECAE6"/>
      </a:lt2>
      <a:accent1>
        <a:srgbClr val="219EBC"/>
      </a:accent1>
      <a:accent2>
        <a:srgbClr val="8ECAE6"/>
      </a:accent2>
      <a:accent3>
        <a:srgbClr val="023047"/>
      </a:accent3>
      <a:accent4>
        <a:srgbClr val="FF715B"/>
      </a:accent4>
      <a:accent5>
        <a:srgbClr val="F9CB40"/>
      </a:accent5>
      <a:accent6>
        <a:srgbClr val="4EA72E"/>
      </a:accent6>
      <a:hlink>
        <a:srgbClr val="467886"/>
      </a:hlink>
      <a:folHlink>
        <a:srgbClr val="96607D"/>
      </a:folHlink>
    </a:clrScheme>
    <a:fontScheme name="">
      <a:majorFont>
        <a:latin typeface="Aptos Display"/>
        <a:ea typeface="Arial"/>
        <a:cs typeface="Arial"/>
      </a:majorFont>
      <a:minorFont>
        <a:latin typeface="Aptos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 bwMode="auto"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ONLYOFFICE/8.3.3.21</Application>
  <PresentationFormat>On-screen Show (4:3)</PresentationFormat>
  <Paragraphs>0</Paragraphs>
  <Slides>22</Slides>
  <Notes>22</Notes>
  <HiddenSlides>0</HiddenSlides>
  <MMClips>2</MMClips>
  <ScaleCrop>0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Theme 1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</vt:vector>
  </TitlesOfParts>
  <Company/>
  <LinksUpToDate>0</LinksUpToDate>
  <SharedDoc>0</SharedDoc>
  <HyperlinksChanged>0</HyperlinksChanged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Fakruddin Mohammed</dc:creator>
  <cp:lastModifiedBy/>
  <cp:revision>16</cp:revision>
  <dcterms:created xsi:type="dcterms:W3CDTF">2025-11-29T15:09:33Z</dcterms:created>
  <dcterms:modified xsi:type="dcterms:W3CDTF">2026-01-17T16:59:52Z</dcterms:modified>
</cp:coreProperties>
</file>